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9" r:id="rId1"/>
  </p:sldMasterIdLst>
  <p:notesMasterIdLst>
    <p:notesMasterId r:id="rId18"/>
  </p:notesMasterIdLst>
  <p:sldIdLst>
    <p:sldId id="256" r:id="rId2"/>
    <p:sldId id="257" r:id="rId3"/>
    <p:sldId id="259" r:id="rId4"/>
    <p:sldId id="324" r:id="rId5"/>
    <p:sldId id="306" r:id="rId6"/>
    <p:sldId id="311" r:id="rId7"/>
    <p:sldId id="323" r:id="rId8"/>
    <p:sldId id="325" r:id="rId9"/>
    <p:sldId id="327" r:id="rId10"/>
    <p:sldId id="328" r:id="rId11"/>
    <p:sldId id="329" r:id="rId12"/>
    <p:sldId id="337" r:id="rId13"/>
    <p:sldId id="331" r:id="rId14"/>
    <p:sldId id="334" r:id="rId15"/>
    <p:sldId id="332" r:id="rId16"/>
    <p:sldId id="33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043C10-86E7-41FB-9628-0099A96028E4}" type="doc">
      <dgm:prSet loTypeId="urn:microsoft.com/office/officeart/2017/3/layout/DropPinTimeline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E079A72-D586-46D0-B66E-688A9F6A533C}">
      <dgm:prSet/>
      <dgm:spPr/>
      <dgm:t>
        <a:bodyPr/>
        <a:lstStyle/>
        <a:p>
          <a:pPr>
            <a:defRPr b="1"/>
          </a:pPr>
          <a:r>
            <a:rPr lang="en-US" dirty="0"/>
            <a:t>15:05 – 15:15</a:t>
          </a:r>
        </a:p>
      </dgm:t>
    </dgm:pt>
    <dgm:pt modelId="{535EB6CA-38FE-41A6-BCB4-B3D00BE3B0B2}" type="parTrans" cxnId="{B233FF08-CD3F-46C9-ADFD-794421EF156E}">
      <dgm:prSet/>
      <dgm:spPr/>
      <dgm:t>
        <a:bodyPr/>
        <a:lstStyle/>
        <a:p>
          <a:endParaRPr lang="en-US"/>
        </a:p>
      </dgm:t>
    </dgm:pt>
    <dgm:pt modelId="{32EE1AE0-1D6E-46C9-B681-007D49C052B4}" type="sibTrans" cxnId="{B233FF08-CD3F-46C9-ADFD-794421EF156E}">
      <dgm:prSet/>
      <dgm:spPr/>
      <dgm:t>
        <a:bodyPr/>
        <a:lstStyle/>
        <a:p>
          <a:endParaRPr lang="en-US"/>
        </a:p>
      </dgm:t>
    </dgm:pt>
    <dgm:pt modelId="{0A507320-AF9F-477B-B026-513F87B1D9CC}">
      <dgm:prSet/>
      <dgm:spPr/>
      <dgm:t>
        <a:bodyPr/>
        <a:lstStyle/>
        <a:p>
          <a:r>
            <a:rPr lang="en-US" dirty="0"/>
            <a:t>Discuss the need for dimensionality reduction and main motivations</a:t>
          </a:r>
        </a:p>
      </dgm:t>
    </dgm:pt>
    <dgm:pt modelId="{40D4A49C-BB98-4195-82E8-73DFE8BDAE18}" type="parTrans" cxnId="{51F2A645-917A-4266-BFAD-E45AA2FBBB43}">
      <dgm:prSet/>
      <dgm:spPr/>
      <dgm:t>
        <a:bodyPr/>
        <a:lstStyle/>
        <a:p>
          <a:endParaRPr lang="en-US"/>
        </a:p>
      </dgm:t>
    </dgm:pt>
    <dgm:pt modelId="{BE9FAC06-C0FD-45AB-95F1-FED97FE8FD03}" type="sibTrans" cxnId="{51F2A645-917A-4266-BFAD-E45AA2FBBB43}">
      <dgm:prSet/>
      <dgm:spPr/>
      <dgm:t>
        <a:bodyPr/>
        <a:lstStyle/>
        <a:p>
          <a:endParaRPr lang="en-US"/>
        </a:p>
      </dgm:t>
    </dgm:pt>
    <dgm:pt modelId="{5552B687-16D4-4947-A419-A47FF03298F2}">
      <dgm:prSet/>
      <dgm:spPr/>
      <dgm:t>
        <a:bodyPr/>
        <a:lstStyle/>
        <a:p>
          <a:pPr>
            <a:defRPr b="1"/>
          </a:pPr>
          <a:r>
            <a:rPr lang="en-US" dirty="0"/>
            <a:t>15:20 – 15:30</a:t>
          </a:r>
        </a:p>
      </dgm:t>
    </dgm:pt>
    <dgm:pt modelId="{611238E4-68A4-4100-B914-2A46BD8809D4}" type="parTrans" cxnId="{0BA7E9B5-7865-4ABB-83D8-F28B5F3E3957}">
      <dgm:prSet/>
      <dgm:spPr/>
      <dgm:t>
        <a:bodyPr/>
        <a:lstStyle/>
        <a:p>
          <a:endParaRPr lang="en-US"/>
        </a:p>
      </dgm:t>
    </dgm:pt>
    <dgm:pt modelId="{711A4F5C-18C8-4FEE-A15D-CA2547326747}" type="sibTrans" cxnId="{0BA7E9B5-7865-4ABB-83D8-F28B5F3E3957}">
      <dgm:prSet/>
      <dgm:spPr/>
      <dgm:t>
        <a:bodyPr/>
        <a:lstStyle/>
        <a:p>
          <a:endParaRPr lang="en-US"/>
        </a:p>
      </dgm:t>
    </dgm:pt>
    <dgm:pt modelId="{6868E9A7-AB18-4EF5-B3FF-488F927663CA}">
      <dgm:prSet/>
      <dgm:spPr/>
      <dgm:t>
        <a:bodyPr/>
        <a:lstStyle/>
        <a:p>
          <a:r>
            <a:rPr lang="en-US" dirty="0"/>
            <a:t>Introduce distance-based mappings: PCA, MDS, PCR</a:t>
          </a:r>
        </a:p>
      </dgm:t>
    </dgm:pt>
    <dgm:pt modelId="{1E6C9D7E-5506-4F07-ADB8-D92B057E8A62}" type="parTrans" cxnId="{3793446C-7907-4CDB-B844-14E8E006E3C3}">
      <dgm:prSet/>
      <dgm:spPr/>
      <dgm:t>
        <a:bodyPr/>
        <a:lstStyle/>
        <a:p>
          <a:endParaRPr lang="en-US"/>
        </a:p>
      </dgm:t>
    </dgm:pt>
    <dgm:pt modelId="{F1904E7A-846D-4BD7-BF14-699A70E41BF7}" type="sibTrans" cxnId="{3793446C-7907-4CDB-B844-14E8E006E3C3}">
      <dgm:prSet/>
      <dgm:spPr/>
      <dgm:t>
        <a:bodyPr/>
        <a:lstStyle/>
        <a:p>
          <a:endParaRPr lang="en-US"/>
        </a:p>
      </dgm:t>
    </dgm:pt>
    <dgm:pt modelId="{8DB21176-85DB-47B6-9E96-84267BD0184C}">
      <dgm:prSet/>
      <dgm:spPr/>
      <dgm:t>
        <a:bodyPr/>
        <a:lstStyle/>
        <a:p>
          <a:pPr>
            <a:defRPr b="1"/>
          </a:pPr>
          <a:r>
            <a:rPr lang="en-US" dirty="0"/>
            <a:t>15:45 – 15:55</a:t>
          </a:r>
        </a:p>
      </dgm:t>
    </dgm:pt>
    <dgm:pt modelId="{1FE59EE3-73EB-44E1-8370-2082B808D5FD}" type="parTrans" cxnId="{6308D8BE-808F-4FCF-B6ED-15781752FAE8}">
      <dgm:prSet/>
      <dgm:spPr/>
      <dgm:t>
        <a:bodyPr/>
        <a:lstStyle/>
        <a:p>
          <a:endParaRPr lang="en-US"/>
        </a:p>
      </dgm:t>
    </dgm:pt>
    <dgm:pt modelId="{F51954E1-261A-49A4-9D91-2A7C6F466C56}" type="sibTrans" cxnId="{6308D8BE-808F-4FCF-B6ED-15781752FAE8}">
      <dgm:prSet/>
      <dgm:spPr/>
      <dgm:t>
        <a:bodyPr/>
        <a:lstStyle/>
        <a:p>
          <a:endParaRPr lang="en-US"/>
        </a:p>
      </dgm:t>
    </dgm:pt>
    <dgm:pt modelId="{471165C1-D79C-497C-A3FE-A987E339F72B}">
      <dgm:prSet/>
      <dgm:spPr/>
      <dgm:t>
        <a:bodyPr/>
        <a:lstStyle/>
        <a:p>
          <a:r>
            <a:rPr lang="en-US" dirty="0"/>
            <a:t>Discuss complex mappings and non-linear embeddings: KPCA, t-SNE, UMAP</a:t>
          </a:r>
        </a:p>
      </dgm:t>
    </dgm:pt>
    <dgm:pt modelId="{E992FE41-A3CF-439E-A163-0387EF1DE71A}" type="parTrans" cxnId="{C591BED1-1B05-46AA-93A6-34F113E79B1C}">
      <dgm:prSet/>
      <dgm:spPr/>
      <dgm:t>
        <a:bodyPr/>
        <a:lstStyle/>
        <a:p>
          <a:endParaRPr lang="en-US"/>
        </a:p>
      </dgm:t>
    </dgm:pt>
    <dgm:pt modelId="{3E3F5B09-F46A-4FEE-9AAA-983B481C9DCD}" type="sibTrans" cxnId="{C591BED1-1B05-46AA-93A6-34F113E79B1C}">
      <dgm:prSet/>
      <dgm:spPr/>
      <dgm:t>
        <a:bodyPr/>
        <a:lstStyle/>
        <a:p>
          <a:endParaRPr lang="en-US"/>
        </a:p>
      </dgm:t>
    </dgm:pt>
    <dgm:pt modelId="{A4B10106-BDA2-4901-B616-9441D760B022}">
      <dgm:prSet/>
      <dgm:spPr/>
      <dgm:t>
        <a:bodyPr/>
        <a:lstStyle/>
        <a:p>
          <a:pPr>
            <a:defRPr b="1"/>
          </a:pPr>
          <a:r>
            <a:rPr lang="en-US" dirty="0"/>
            <a:t>15:55 – 16:00</a:t>
          </a:r>
        </a:p>
      </dgm:t>
    </dgm:pt>
    <dgm:pt modelId="{7687057C-9667-46D2-A0EF-B6DD611AC571}" type="parTrans" cxnId="{7FEAD9EF-37A9-4FDE-9EA0-8E406C042F6D}">
      <dgm:prSet/>
      <dgm:spPr/>
      <dgm:t>
        <a:bodyPr/>
        <a:lstStyle/>
        <a:p>
          <a:endParaRPr lang="en-US"/>
        </a:p>
      </dgm:t>
    </dgm:pt>
    <dgm:pt modelId="{13FA785E-D442-460B-A9FE-66B2080B2623}" type="sibTrans" cxnId="{7FEAD9EF-37A9-4FDE-9EA0-8E406C042F6D}">
      <dgm:prSet/>
      <dgm:spPr/>
      <dgm:t>
        <a:bodyPr/>
        <a:lstStyle/>
        <a:p>
          <a:endParaRPr lang="en-US"/>
        </a:p>
      </dgm:t>
    </dgm:pt>
    <dgm:pt modelId="{727AA620-AA05-4961-AE9F-631B3D222605}">
      <dgm:prSet/>
      <dgm:spPr/>
      <dgm:t>
        <a:bodyPr/>
        <a:lstStyle/>
        <a:p>
          <a:r>
            <a:rPr lang="en-US"/>
            <a:t>Open exploration of data &amp; questions</a:t>
          </a:r>
        </a:p>
      </dgm:t>
    </dgm:pt>
    <dgm:pt modelId="{97F2A5A3-7825-4EC8-9F40-D331F78E8F86}" type="parTrans" cxnId="{03C892B8-FF5C-4385-BEBB-4EDC22F30ED7}">
      <dgm:prSet/>
      <dgm:spPr/>
      <dgm:t>
        <a:bodyPr/>
        <a:lstStyle/>
        <a:p>
          <a:endParaRPr lang="en-US"/>
        </a:p>
      </dgm:t>
    </dgm:pt>
    <dgm:pt modelId="{B8B35338-5339-4D1F-896B-3E36F9807A54}" type="sibTrans" cxnId="{03C892B8-FF5C-4385-BEBB-4EDC22F30ED7}">
      <dgm:prSet/>
      <dgm:spPr/>
      <dgm:t>
        <a:bodyPr/>
        <a:lstStyle/>
        <a:p>
          <a:endParaRPr lang="en-US"/>
        </a:p>
      </dgm:t>
    </dgm:pt>
    <dgm:pt modelId="{9A28925C-3408-B54B-A23C-F482B4DE5444}">
      <dgm:prSet/>
      <dgm:spPr/>
      <dgm:t>
        <a:bodyPr/>
        <a:lstStyle/>
        <a:p>
          <a:pPr>
            <a:defRPr b="1"/>
          </a:pPr>
          <a:r>
            <a:rPr lang="en-GB" dirty="0"/>
            <a:t>15:15 - 15:20</a:t>
          </a:r>
        </a:p>
      </dgm:t>
    </dgm:pt>
    <dgm:pt modelId="{C134A0A0-C0E4-DB48-B66E-7A093807C8DF}" type="parTrans" cxnId="{6443A0FA-53FE-E842-A077-9DABAF9837C5}">
      <dgm:prSet/>
      <dgm:spPr/>
      <dgm:t>
        <a:bodyPr/>
        <a:lstStyle/>
        <a:p>
          <a:endParaRPr lang="en-GB"/>
        </a:p>
      </dgm:t>
    </dgm:pt>
    <dgm:pt modelId="{2D1F705A-A408-CA4E-9512-11A2EF453E71}" type="sibTrans" cxnId="{6443A0FA-53FE-E842-A077-9DABAF9837C5}">
      <dgm:prSet/>
      <dgm:spPr/>
      <dgm:t>
        <a:bodyPr/>
        <a:lstStyle/>
        <a:p>
          <a:endParaRPr lang="en-GB"/>
        </a:p>
      </dgm:t>
    </dgm:pt>
    <dgm:pt modelId="{02F01A37-F1BF-E14D-A20C-74C63A249C03}">
      <dgm:prSet/>
      <dgm:spPr/>
      <dgm:t>
        <a:bodyPr/>
        <a:lstStyle/>
        <a:p>
          <a:r>
            <a:rPr lang="en-GB" dirty="0"/>
            <a:t>Questions</a:t>
          </a:r>
        </a:p>
      </dgm:t>
    </dgm:pt>
    <dgm:pt modelId="{05ECBC44-8A3C-0644-8A07-BD6472240521}" type="parTrans" cxnId="{D30501C6-969A-4C46-B880-3053E36662EF}">
      <dgm:prSet/>
      <dgm:spPr/>
      <dgm:t>
        <a:bodyPr/>
        <a:lstStyle/>
        <a:p>
          <a:endParaRPr lang="en-GB"/>
        </a:p>
      </dgm:t>
    </dgm:pt>
    <dgm:pt modelId="{0D49DCD9-31B9-1147-B226-CDFAA58735B5}" type="sibTrans" cxnId="{D30501C6-969A-4C46-B880-3053E36662EF}">
      <dgm:prSet/>
      <dgm:spPr/>
      <dgm:t>
        <a:bodyPr/>
        <a:lstStyle/>
        <a:p>
          <a:endParaRPr lang="en-GB"/>
        </a:p>
      </dgm:t>
    </dgm:pt>
    <dgm:pt modelId="{60AD46E1-3502-D24E-97BE-2F530D231E3F}">
      <dgm:prSet/>
      <dgm:spPr/>
      <dgm:t>
        <a:bodyPr/>
        <a:lstStyle/>
        <a:p>
          <a:pPr>
            <a:defRPr b="1"/>
          </a:pPr>
          <a:r>
            <a:rPr lang="en-GB" dirty="0"/>
            <a:t>15:30 -15:45</a:t>
          </a:r>
        </a:p>
      </dgm:t>
    </dgm:pt>
    <dgm:pt modelId="{14013CBF-C54D-6443-981D-D3AA0923F8AA}" type="parTrans" cxnId="{47A2427C-DA5C-9E40-9D69-B4F2799FC3CE}">
      <dgm:prSet/>
      <dgm:spPr/>
      <dgm:t>
        <a:bodyPr/>
        <a:lstStyle/>
        <a:p>
          <a:endParaRPr lang="en-GB"/>
        </a:p>
      </dgm:t>
    </dgm:pt>
    <dgm:pt modelId="{0F366E1E-41E4-4542-8D24-1BE7AEB2D831}" type="sibTrans" cxnId="{47A2427C-DA5C-9E40-9D69-B4F2799FC3CE}">
      <dgm:prSet/>
      <dgm:spPr/>
      <dgm:t>
        <a:bodyPr/>
        <a:lstStyle/>
        <a:p>
          <a:endParaRPr lang="en-GB"/>
        </a:p>
      </dgm:t>
    </dgm:pt>
    <dgm:pt modelId="{CEC9C12D-A5B0-EB41-AAF2-7A548C2C77A5}">
      <dgm:prSet/>
      <dgm:spPr/>
      <dgm:t>
        <a:bodyPr/>
        <a:lstStyle/>
        <a:p>
          <a:r>
            <a:rPr lang="en-GB" dirty="0"/>
            <a:t>Questions &amp; Notebook 1</a:t>
          </a:r>
        </a:p>
      </dgm:t>
    </dgm:pt>
    <dgm:pt modelId="{849C77CC-0215-684A-8C66-08419367FE48}" type="parTrans" cxnId="{1F3679F3-180B-EF41-8680-ACAA0F693226}">
      <dgm:prSet/>
      <dgm:spPr/>
      <dgm:t>
        <a:bodyPr/>
        <a:lstStyle/>
        <a:p>
          <a:endParaRPr lang="en-GB"/>
        </a:p>
      </dgm:t>
    </dgm:pt>
    <dgm:pt modelId="{75EA3245-2F59-B74C-B0E7-0C138C3021A7}" type="sibTrans" cxnId="{1F3679F3-180B-EF41-8680-ACAA0F693226}">
      <dgm:prSet/>
      <dgm:spPr/>
      <dgm:t>
        <a:bodyPr/>
        <a:lstStyle/>
        <a:p>
          <a:endParaRPr lang="en-GB"/>
        </a:p>
      </dgm:t>
    </dgm:pt>
    <dgm:pt modelId="{29C999E9-E8F7-B14C-B8A7-75F0C23FAA0B}" type="pres">
      <dgm:prSet presAssocID="{C2043C10-86E7-41FB-9628-0099A96028E4}" presName="root" presStyleCnt="0">
        <dgm:presLayoutVars>
          <dgm:chMax/>
          <dgm:chPref/>
          <dgm:animLvl val="lvl"/>
        </dgm:presLayoutVars>
      </dgm:prSet>
      <dgm:spPr/>
    </dgm:pt>
    <dgm:pt modelId="{62ADD3E0-5D8C-2A4D-A7C0-8F5C95240B58}" type="pres">
      <dgm:prSet presAssocID="{C2043C10-86E7-41FB-9628-0099A96028E4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4D1E188F-2CD6-EB42-9072-75C87D312109}" type="pres">
      <dgm:prSet presAssocID="{C2043C10-86E7-41FB-9628-0099A96028E4}" presName="nodes" presStyleCnt="0">
        <dgm:presLayoutVars>
          <dgm:chMax/>
          <dgm:chPref/>
          <dgm:animLvl val="lvl"/>
        </dgm:presLayoutVars>
      </dgm:prSet>
      <dgm:spPr/>
    </dgm:pt>
    <dgm:pt modelId="{3B0064B8-675D-BB4A-9FE5-293B38EB911D}" type="pres">
      <dgm:prSet presAssocID="{1E079A72-D586-46D0-B66E-688A9F6A533C}" presName="composite" presStyleCnt="0"/>
      <dgm:spPr/>
    </dgm:pt>
    <dgm:pt modelId="{EE474895-F7C9-A242-94CB-FA04FD674050}" type="pres">
      <dgm:prSet presAssocID="{1E079A72-D586-46D0-B66E-688A9F6A533C}" presName="ConnectorPoint" presStyleLbl="lnNode1" presStyleIdx="0" presStyleCnt="6"/>
      <dgm:spPr>
        <a:solidFill>
          <a:schemeClr val="accent2">
            <a:hueOff val="949978"/>
            <a:satOff val="1083"/>
            <a:lumOff val="171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14AD4E8F-FAA0-794D-B655-2807BDA72D66}" type="pres">
      <dgm:prSet presAssocID="{1E079A72-D586-46D0-B66E-688A9F6A533C}" presName="DropPinPlaceHolder" presStyleCnt="0"/>
      <dgm:spPr/>
    </dgm:pt>
    <dgm:pt modelId="{D9E3C3AE-C0E7-734A-8929-4D472EF24230}" type="pres">
      <dgm:prSet presAssocID="{1E079A72-D586-46D0-B66E-688A9F6A533C}" presName="DropPin" presStyleLbl="alignNode1" presStyleIdx="0" presStyleCnt="6"/>
      <dgm:spPr/>
    </dgm:pt>
    <dgm:pt modelId="{1FFC5495-C9CF-9743-8479-3D30A5CCC300}" type="pres">
      <dgm:prSet presAssocID="{1E079A72-D586-46D0-B66E-688A9F6A533C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38E63409-73FD-4F41-88C7-ECA0F161B1AE}" type="pres">
      <dgm:prSet presAssocID="{1E079A72-D586-46D0-B66E-688A9F6A533C}" presName="L2TextContainer" presStyleLbl="revTx" presStyleIdx="0" presStyleCnt="12">
        <dgm:presLayoutVars>
          <dgm:bulletEnabled val="1"/>
        </dgm:presLayoutVars>
      </dgm:prSet>
      <dgm:spPr/>
    </dgm:pt>
    <dgm:pt modelId="{4683CC20-5538-144C-84CC-13F05D73B7D4}" type="pres">
      <dgm:prSet presAssocID="{1E079A72-D586-46D0-B66E-688A9F6A533C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AF167226-3AED-FC4E-AB05-1A16FB1AFE78}" type="pres">
      <dgm:prSet presAssocID="{1E079A72-D586-46D0-B66E-688A9F6A533C}" presName="ConnectLine" presStyleLbl="sibTrans1D1" presStyleIdx="0" presStyleCnt="6"/>
      <dgm:spPr>
        <a:noFill/>
        <a:ln w="12700" cap="flat" cmpd="sng" algn="ctr">
          <a:solidFill>
            <a:schemeClr val="accent2">
              <a:hueOff val="949978"/>
              <a:satOff val="1083"/>
              <a:lumOff val="1716"/>
              <a:alphaOff val="0"/>
            </a:schemeClr>
          </a:solidFill>
          <a:prstDash val="dash"/>
        </a:ln>
        <a:effectLst/>
      </dgm:spPr>
    </dgm:pt>
    <dgm:pt modelId="{F4EFD66D-C2FF-0F4D-A8F5-93405F531B1F}" type="pres">
      <dgm:prSet presAssocID="{1E079A72-D586-46D0-B66E-688A9F6A533C}" presName="EmptyPlaceHolder" presStyleCnt="0"/>
      <dgm:spPr/>
    </dgm:pt>
    <dgm:pt modelId="{8BA1AFCA-4FC6-EA4B-8C18-D9C157DB926B}" type="pres">
      <dgm:prSet presAssocID="{32EE1AE0-1D6E-46C9-B681-007D49C052B4}" presName="spaceBetweenRectangles" presStyleCnt="0"/>
      <dgm:spPr/>
    </dgm:pt>
    <dgm:pt modelId="{5DCF0282-2D40-2545-B3B1-1B57C2205044}" type="pres">
      <dgm:prSet presAssocID="{9A28925C-3408-B54B-A23C-F482B4DE5444}" presName="composite" presStyleCnt="0"/>
      <dgm:spPr/>
    </dgm:pt>
    <dgm:pt modelId="{F79DB290-8DED-3043-96CE-01D44037015E}" type="pres">
      <dgm:prSet presAssocID="{9A28925C-3408-B54B-A23C-F482B4DE5444}" presName="ConnectorPoint" presStyleLbl="lnNode1" presStyleIdx="1" presStyleCnt="6"/>
      <dgm:spPr>
        <a:solidFill>
          <a:schemeClr val="accent2">
            <a:hueOff val="759983"/>
            <a:satOff val="867"/>
            <a:lumOff val="1373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2487305-1BAD-AF46-AACE-09BB397262DE}" type="pres">
      <dgm:prSet presAssocID="{9A28925C-3408-B54B-A23C-F482B4DE5444}" presName="DropPinPlaceHolder" presStyleCnt="0"/>
      <dgm:spPr/>
    </dgm:pt>
    <dgm:pt modelId="{C0EAF592-2012-7F42-A979-9AE8B80D561A}" type="pres">
      <dgm:prSet presAssocID="{9A28925C-3408-B54B-A23C-F482B4DE5444}" presName="DropPin" presStyleLbl="alignNode1" presStyleIdx="1" presStyleCnt="6"/>
      <dgm:spPr/>
    </dgm:pt>
    <dgm:pt modelId="{61A696F8-CF28-5D4E-B863-325ACCA138D5}" type="pres">
      <dgm:prSet presAssocID="{9A28925C-3408-B54B-A23C-F482B4DE5444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80C160A7-4CB6-2341-BD56-74B4D6570945}" type="pres">
      <dgm:prSet presAssocID="{9A28925C-3408-B54B-A23C-F482B4DE5444}" presName="L2TextContainer" presStyleLbl="revTx" presStyleIdx="2" presStyleCnt="12">
        <dgm:presLayoutVars>
          <dgm:bulletEnabled val="1"/>
        </dgm:presLayoutVars>
      </dgm:prSet>
      <dgm:spPr/>
    </dgm:pt>
    <dgm:pt modelId="{345E45EA-5AB6-9C45-AC98-BC7D5ADCBA4F}" type="pres">
      <dgm:prSet presAssocID="{9A28925C-3408-B54B-A23C-F482B4DE5444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EDF9D3A4-AFDC-7D4D-AB4C-FA598DDCF81B}" type="pres">
      <dgm:prSet presAssocID="{9A28925C-3408-B54B-A23C-F482B4DE5444}" presName="ConnectLine" presStyleLbl="sibTrans1D1" presStyleIdx="1" presStyleCnt="6"/>
      <dgm:spPr>
        <a:noFill/>
        <a:ln w="12700" cap="flat" cmpd="sng" algn="ctr">
          <a:solidFill>
            <a:schemeClr val="accent2">
              <a:hueOff val="759983"/>
              <a:satOff val="867"/>
              <a:lumOff val="1373"/>
              <a:alphaOff val="0"/>
            </a:schemeClr>
          </a:solidFill>
          <a:prstDash val="dash"/>
        </a:ln>
        <a:effectLst/>
      </dgm:spPr>
    </dgm:pt>
    <dgm:pt modelId="{E971BFC4-636F-9043-923C-89BA64E851F8}" type="pres">
      <dgm:prSet presAssocID="{9A28925C-3408-B54B-A23C-F482B4DE5444}" presName="EmptyPlaceHolder" presStyleCnt="0"/>
      <dgm:spPr/>
    </dgm:pt>
    <dgm:pt modelId="{55378AC9-AB91-3742-A69B-B17960C9104B}" type="pres">
      <dgm:prSet presAssocID="{2D1F705A-A408-CA4E-9512-11A2EF453E71}" presName="spaceBetweenRectangles" presStyleCnt="0"/>
      <dgm:spPr/>
    </dgm:pt>
    <dgm:pt modelId="{A2049188-F8A3-F341-B5D3-CCA8C35C136F}" type="pres">
      <dgm:prSet presAssocID="{5552B687-16D4-4947-A419-A47FF03298F2}" presName="composite" presStyleCnt="0"/>
      <dgm:spPr/>
    </dgm:pt>
    <dgm:pt modelId="{F03244E1-7907-884D-A268-6ADD74744DA8}" type="pres">
      <dgm:prSet presAssocID="{5552B687-16D4-4947-A419-A47FF03298F2}" presName="ConnectorPoint" presStyleLbl="lnNode1" presStyleIdx="2" presStyleCnt="6"/>
      <dgm:spPr>
        <a:solidFill>
          <a:schemeClr val="accent2">
            <a:hueOff val="1519965"/>
            <a:satOff val="1733"/>
            <a:lumOff val="2745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39E40F70-D657-A940-9716-3AA4E18A780D}" type="pres">
      <dgm:prSet presAssocID="{5552B687-16D4-4947-A419-A47FF03298F2}" presName="DropPinPlaceHolder" presStyleCnt="0"/>
      <dgm:spPr/>
    </dgm:pt>
    <dgm:pt modelId="{BED65618-F411-F449-A6A1-A46A066363DB}" type="pres">
      <dgm:prSet presAssocID="{5552B687-16D4-4947-A419-A47FF03298F2}" presName="DropPin" presStyleLbl="alignNode1" presStyleIdx="2" presStyleCnt="6"/>
      <dgm:spPr/>
    </dgm:pt>
    <dgm:pt modelId="{E4CA687F-AFCC-984B-A2EF-BFA57400C67A}" type="pres">
      <dgm:prSet presAssocID="{5552B687-16D4-4947-A419-A47FF03298F2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0CAAAAC9-DD1A-B247-8F3F-87A769E3A974}" type="pres">
      <dgm:prSet presAssocID="{5552B687-16D4-4947-A419-A47FF03298F2}" presName="L2TextContainer" presStyleLbl="revTx" presStyleIdx="4" presStyleCnt="12">
        <dgm:presLayoutVars>
          <dgm:bulletEnabled val="1"/>
        </dgm:presLayoutVars>
      </dgm:prSet>
      <dgm:spPr/>
    </dgm:pt>
    <dgm:pt modelId="{C12A4735-46CE-1448-8251-B2FBA82B7EF1}" type="pres">
      <dgm:prSet presAssocID="{5552B687-16D4-4947-A419-A47FF03298F2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A75024D2-89DE-BA47-B2D8-AE4618A7D3A5}" type="pres">
      <dgm:prSet presAssocID="{5552B687-16D4-4947-A419-A47FF03298F2}" presName="ConnectLine" presStyleLbl="sibTrans1D1" presStyleIdx="2" presStyleCnt="6"/>
      <dgm:spPr>
        <a:noFill/>
        <a:ln w="12700" cap="flat" cmpd="sng" algn="ctr">
          <a:solidFill>
            <a:schemeClr val="accent2">
              <a:hueOff val="1519965"/>
              <a:satOff val="1733"/>
              <a:lumOff val="2745"/>
              <a:alphaOff val="0"/>
            </a:schemeClr>
          </a:solidFill>
          <a:prstDash val="dash"/>
        </a:ln>
        <a:effectLst/>
      </dgm:spPr>
    </dgm:pt>
    <dgm:pt modelId="{A3FE8D1C-036F-8E46-9B52-3007589F91DF}" type="pres">
      <dgm:prSet presAssocID="{5552B687-16D4-4947-A419-A47FF03298F2}" presName="EmptyPlaceHolder" presStyleCnt="0"/>
      <dgm:spPr/>
    </dgm:pt>
    <dgm:pt modelId="{DACA9036-A606-A24A-8A19-00C38BD674C3}" type="pres">
      <dgm:prSet presAssocID="{711A4F5C-18C8-4FEE-A15D-CA2547326747}" presName="spaceBetweenRectangles" presStyleCnt="0"/>
      <dgm:spPr/>
    </dgm:pt>
    <dgm:pt modelId="{04382FE2-2745-3D43-A12E-33D49EA60FC0}" type="pres">
      <dgm:prSet presAssocID="{60AD46E1-3502-D24E-97BE-2F530D231E3F}" presName="composite" presStyleCnt="0"/>
      <dgm:spPr/>
    </dgm:pt>
    <dgm:pt modelId="{AA15EA9B-A3C5-294A-918B-419554C7B8B8}" type="pres">
      <dgm:prSet presAssocID="{60AD46E1-3502-D24E-97BE-2F530D231E3F}" presName="ConnectorPoint" presStyleLbl="lnNode1" presStyleIdx="3" presStyleCnt="6"/>
      <dgm:spPr>
        <a:solidFill>
          <a:schemeClr val="accent2">
            <a:hueOff val="2279948"/>
            <a:satOff val="2600"/>
            <a:lumOff val="411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1994C1C3-40D3-B14F-B620-6368AD72FE60}" type="pres">
      <dgm:prSet presAssocID="{60AD46E1-3502-D24E-97BE-2F530D231E3F}" presName="DropPinPlaceHolder" presStyleCnt="0"/>
      <dgm:spPr/>
    </dgm:pt>
    <dgm:pt modelId="{72AF2F3C-0883-DF4D-B566-BDBD4F4C79CC}" type="pres">
      <dgm:prSet presAssocID="{60AD46E1-3502-D24E-97BE-2F530D231E3F}" presName="DropPin" presStyleLbl="alignNode1" presStyleIdx="3" presStyleCnt="6"/>
      <dgm:spPr/>
    </dgm:pt>
    <dgm:pt modelId="{5194546C-96C9-6141-8860-C662A5B73C85}" type="pres">
      <dgm:prSet presAssocID="{60AD46E1-3502-D24E-97BE-2F530D231E3F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EF1A7780-0A92-E14C-984C-3B8ED7A8CC14}" type="pres">
      <dgm:prSet presAssocID="{60AD46E1-3502-D24E-97BE-2F530D231E3F}" presName="L2TextContainer" presStyleLbl="revTx" presStyleIdx="6" presStyleCnt="12">
        <dgm:presLayoutVars>
          <dgm:bulletEnabled val="1"/>
        </dgm:presLayoutVars>
      </dgm:prSet>
      <dgm:spPr/>
    </dgm:pt>
    <dgm:pt modelId="{1EB6A2A5-B97A-E347-9FFE-53F6410998F4}" type="pres">
      <dgm:prSet presAssocID="{60AD46E1-3502-D24E-97BE-2F530D231E3F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01B602F6-2E36-1048-B07A-CDE3AC83D2D6}" type="pres">
      <dgm:prSet presAssocID="{60AD46E1-3502-D24E-97BE-2F530D231E3F}" presName="ConnectLine" presStyleLbl="sibTrans1D1" presStyleIdx="3" presStyleCnt="6"/>
      <dgm:spPr>
        <a:noFill/>
        <a:ln w="12700" cap="flat" cmpd="sng" algn="ctr">
          <a:solidFill>
            <a:schemeClr val="accent2">
              <a:hueOff val="2279948"/>
              <a:satOff val="2600"/>
              <a:lumOff val="4118"/>
              <a:alphaOff val="0"/>
            </a:schemeClr>
          </a:solidFill>
          <a:prstDash val="dash"/>
        </a:ln>
        <a:effectLst/>
      </dgm:spPr>
    </dgm:pt>
    <dgm:pt modelId="{732ED474-2CCE-9F46-A458-A07D1FD5C5B7}" type="pres">
      <dgm:prSet presAssocID="{60AD46E1-3502-D24E-97BE-2F530D231E3F}" presName="EmptyPlaceHolder" presStyleCnt="0"/>
      <dgm:spPr/>
    </dgm:pt>
    <dgm:pt modelId="{AC070984-8AC8-BA4A-963B-4F752013E1B0}" type="pres">
      <dgm:prSet presAssocID="{0F366E1E-41E4-4542-8D24-1BE7AEB2D831}" presName="spaceBetweenRectangles" presStyleCnt="0"/>
      <dgm:spPr/>
    </dgm:pt>
    <dgm:pt modelId="{420F22E3-E21B-A844-99C8-388498F14982}" type="pres">
      <dgm:prSet presAssocID="{8DB21176-85DB-47B6-9E96-84267BD0184C}" presName="composite" presStyleCnt="0"/>
      <dgm:spPr/>
    </dgm:pt>
    <dgm:pt modelId="{14A9FD80-7D63-C442-A7AB-96831965E960}" type="pres">
      <dgm:prSet presAssocID="{8DB21176-85DB-47B6-9E96-84267BD0184C}" presName="ConnectorPoint" presStyleLbl="lnNode1" presStyleIdx="4" presStyleCnt="6"/>
      <dgm:spPr>
        <a:solidFill>
          <a:schemeClr val="accent2">
            <a:hueOff val="3039931"/>
            <a:satOff val="3466"/>
            <a:lumOff val="549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8F2C1C0B-3B61-4147-97C0-F2225AD39B4F}" type="pres">
      <dgm:prSet presAssocID="{8DB21176-85DB-47B6-9E96-84267BD0184C}" presName="DropPinPlaceHolder" presStyleCnt="0"/>
      <dgm:spPr/>
    </dgm:pt>
    <dgm:pt modelId="{8176660E-DDD6-A34F-AD1C-B83EE485ECE9}" type="pres">
      <dgm:prSet presAssocID="{8DB21176-85DB-47B6-9E96-84267BD0184C}" presName="DropPin" presStyleLbl="alignNode1" presStyleIdx="4" presStyleCnt="6"/>
      <dgm:spPr/>
    </dgm:pt>
    <dgm:pt modelId="{3FFDC408-B04C-0A4F-B341-AEA748C38C30}" type="pres">
      <dgm:prSet presAssocID="{8DB21176-85DB-47B6-9E96-84267BD0184C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13E24C71-8A95-C145-B85E-8A4D3B5FACF1}" type="pres">
      <dgm:prSet presAssocID="{8DB21176-85DB-47B6-9E96-84267BD0184C}" presName="L2TextContainer" presStyleLbl="revTx" presStyleIdx="8" presStyleCnt="12">
        <dgm:presLayoutVars>
          <dgm:bulletEnabled val="1"/>
        </dgm:presLayoutVars>
      </dgm:prSet>
      <dgm:spPr/>
    </dgm:pt>
    <dgm:pt modelId="{F789BD15-EFFD-FB4A-85D0-9FDFCAC79FBE}" type="pres">
      <dgm:prSet presAssocID="{8DB21176-85DB-47B6-9E96-84267BD0184C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47E6EA59-8782-734C-91D8-FC38E6CC6077}" type="pres">
      <dgm:prSet presAssocID="{8DB21176-85DB-47B6-9E96-84267BD0184C}" presName="ConnectLine" presStyleLbl="sibTrans1D1" presStyleIdx="4" presStyleCnt="6"/>
      <dgm:spPr>
        <a:noFill/>
        <a:ln w="12700" cap="flat" cmpd="sng" algn="ctr">
          <a:solidFill>
            <a:schemeClr val="accent2">
              <a:hueOff val="3039931"/>
              <a:satOff val="3466"/>
              <a:lumOff val="5490"/>
              <a:alphaOff val="0"/>
            </a:schemeClr>
          </a:solidFill>
          <a:prstDash val="dash"/>
        </a:ln>
        <a:effectLst/>
      </dgm:spPr>
    </dgm:pt>
    <dgm:pt modelId="{76AF629F-8F7B-F14C-8551-4FF6AA67C14C}" type="pres">
      <dgm:prSet presAssocID="{8DB21176-85DB-47B6-9E96-84267BD0184C}" presName="EmptyPlaceHolder" presStyleCnt="0"/>
      <dgm:spPr/>
    </dgm:pt>
    <dgm:pt modelId="{035BDFDF-033E-AF48-9889-35D29880320B}" type="pres">
      <dgm:prSet presAssocID="{F51954E1-261A-49A4-9D91-2A7C6F466C56}" presName="spaceBetweenRectangles" presStyleCnt="0"/>
      <dgm:spPr/>
    </dgm:pt>
    <dgm:pt modelId="{9E9254FC-C209-6A47-9730-0AD9B55EE77D}" type="pres">
      <dgm:prSet presAssocID="{A4B10106-BDA2-4901-B616-9441D760B022}" presName="composite" presStyleCnt="0"/>
      <dgm:spPr/>
    </dgm:pt>
    <dgm:pt modelId="{47C0EA8B-7566-BD41-8369-0647B3EFE40E}" type="pres">
      <dgm:prSet presAssocID="{A4B10106-BDA2-4901-B616-9441D760B022}" presName="ConnectorPoint" presStyleLbl="lnNode1" presStyleIdx="5" presStyleCnt="6"/>
      <dgm:spPr>
        <a:solidFill>
          <a:schemeClr val="accent2">
            <a:hueOff val="3799914"/>
            <a:satOff val="4333"/>
            <a:lumOff val="6863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88D0956A-6449-C24F-B2DE-2A4ACC99AE0C}" type="pres">
      <dgm:prSet presAssocID="{A4B10106-BDA2-4901-B616-9441D760B022}" presName="DropPinPlaceHolder" presStyleCnt="0"/>
      <dgm:spPr/>
    </dgm:pt>
    <dgm:pt modelId="{D91A406F-A609-364C-A201-49E800D6FD6B}" type="pres">
      <dgm:prSet presAssocID="{A4B10106-BDA2-4901-B616-9441D760B022}" presName="DropPin" presStyleLbl="alignNode1" presStyleIdx="5" presStyleCnt="6"/>
      <dgm:spPr/>
    </dgm:pt>
    <dgm:pt modelId="{D07465C5-5F81-7440-9FC5-026BF774E102}" type="pres">
      <dgm:prSet presAssocID="{A4B10106-BDA2-4901-B616-9441D760B022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234D348D-AC88-9D43-B16E-DFC01C42768B}" type="pres">
      <dgm:prSet presAssocID="{A4B10106-BDA2-4901-B616-9441D760B022}" presName="L2TextContainer" presStyleLbl="revTx" presStyleIdx="10" presStyleCnt="12">
        <dgm:presLayoutVars>
          <dgm:bulletEnabled val="1"/>
        </dgm:presLayoutVars>
      </dgm:prSet>
      <dgm:spPr/>
    </dgm:pt>
    <dgm:pt modelId="{43F93C28-90AF-A14A-86C6-359417A3E4DB}" type="pres">
      <dgm:prSet presAssocID="{A4B10106-BDA2-4901-B616-9441D760B022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40568308-6C04-334C-8168-A69919D4BB9D}" type="pres">
      <dgm:prSet presAssocID="{A4B10106-BDA2-4901-B616-9441D760B022}" presName="ConnectLine" presStyleLbl="sibTrans1D1" presStyleIdx="5" presStyleCnt="6"/>
      <dgm:spPr>
        <a:noFill/>
        <a:ln w="12700" cap="flat" cmpd="sng" algn="ctr">
          <a:solidFill>
            <a:schemeClr val="accent2">
              <a:hueOff val="3799914"/>
              <a:satOff val="4333"/>
              <a:lumOff val="6863"/>
              <a:alphaOff val="0"/>
            </a:schemeClr>
          </a:solidFill>
          <a:prstDash val="dash"/>
        </a:ln>
        <a:effectLst/>
      </dgm:spPr>
    </dgm:pt>
    <dgm:pt modelId="{9FBC535B-4E2E-334C-B364-BC43FB4F12E2}" type="pres">
      <dgm:prSet presAssocID="{A4B10106-BDA2-4901-B616-9441D760B022}" presName="EmptyPlaceHolder" presStyleCnt="0"/>
      <dgm:spPr/>
    </dgm:pt>
  </dgm:ptLst>
  <dgm:cxnLst>
    <dgm:cxn modelId="{B233FF08-CD3F-46C9-ADFD-794421EF156E}" srcId="{C2043C10-86E7-41FB-9628-0099A96028E4}" destId="{1E079A72-D586-46D0-B66E-688A9F6A533C}" srcOrd="0" destOrd="0" parTransId="{535EB6CA-38FE-41A6-BCB4-B3D00BE3B0B2}" sibTransId="{32EE1AE0-1D6E-46C9-B681-007D49C052B4}"/>
    <dgm:cxn modelId="{36D1890A-2E26-4846-91AD-14C4FEA657D4}" type="presOf" srcId="{6868E9A7-AB18-4EF5-B3FF-488F927663CA}" destId="{0CAAAAC9-DD1A-B247-8F3F-87A769E3A974}" srcOrd="0" destOrd="0" presId="urn:microsoft.com/office/officeart/2017/3/layout/DropPinTimeline"/>
    <dgm:cxn modelId="{9EC6FC0C-57B0-6D40-A184-6A54F5F778E8}" type="presOf" srcId="{02F01A37-F1BF-E14D-A20C-74C63A249C03}" destId="{80C160A7-4CB6-2341-BD56-74B4D6570945}" srcOrd="0" destOrd="0" presId="urn:microsoft.com/office/officeart/2017/3/layout/DropPinTimeline"/>
    <dgm:cxn modelId="{2482651D-218B-FF43-AE51-6630BC4F89CB}" type="presOf" srcId="{A4B10106-BDA2-4901-B616-9441D760B022}" destId="{43F93C28-90AF-A14A-86C6-359417A3E4DB}" srcOrd="0" destOrd="0" presId="urn:microsoft.com/office/officeart/2017/3/layout/DropPinTimeline"/>
    <dgm:cxn modelId="{F827AB33-1493-BE4F-AF37-7463EA6AAF9C}" type="presOf" srcId="{727AA620-AA05-4961-AE9F-631B3D222605}" destId="{234D348D-AC88-9D43-B16E-DFC01C42768B}" srcOrd="0" destOrd="0" presId="urn:microsoft.com/office/officeart/2017/3/layout/DropPinTimeline"/>
    <dgm:cxn modelId="{456FA239-5E10-594D-A241-702AB3663858}" type="presOf" srcId="{1E079A72-D586-46D0-B66E-688A9F6A533C}" destId="{4683CC20-5538-144C-84CC-13F05D73B7D4}" srcOrd="0" destOrd="0" presId="urn:microsoft.com/office/officeart/2017/3/layout/DropPinTimeline"/>
    <dgm:cxn modelId="{51F2A645-917A-4266-BFAD-E45AA2FBBB43}" srcId="{1E079A72-D586-46D0-B66E-688A9F6A533C}" destId="{0A507320-AF9F-477B-B026-513F87B1D9CC}" srcOrd="0" destOrd="0" parTransId="{40D4A49C-BB98-4195-82E8-73DFE8BDAE18}" sibTransId="{BE9FAC06-C0FD-45AB-95F1-FED97FE8FD03}"/>
    <dgm:cxn modelId="{11656B48-B054-9A47-9783-7E632B829D91}" type="presOf" srcId="{C2043C10-86E7-41FB-9628-0099A96028E4}" destId="{29C999E9-E8F7-B14C-B8A7-75F0C23FAA0B}" srcOrd="0" destOrd="0" presId="urn:microsoft.com/office/officeart/2017/3/layout/DropPinTimeline"/>
    <dgm:cxn modelId="{DDD9774E-6013-5144-A893-AB3B9575D7D5}" type="presOf" srcId="{CEC9C12D-A5B0-EB41-AAF2-7A548C2C77A5}" destId="{EF1A7780-0A92-E14C-984C-3B8ED7A8CC14}" srcOrd="0" destOrd="0" presId="urn:microsoft.com/office/officeart/2017/3/layout/DropPinTimeline"/>
    <dgm:cxn modelId="{3EAE5351-BCCD-8541-93C1-15B3F7EDF78A}" type="presOf" srcId="{471165C1-D79C-497C-A3FE-A987E339F72B}" destId="{13E24C71-8A95-C145-B85E-8A4D3B5FACF1}" srcOrd="0" destOrd="0" presId="urn:microsoft.com/office/officeart/2017/3/layout/DropPinTimeline"/>
    <dgm:cxn modelId="{3D4F3F69-43E3-D14B-A370-738C85BE03C8}" type="presOf" srcId="{8DB21176-85DB-47B6-9E96-84267BD0184C}" destId="{F789BD15-EFFD-FB4A-85D0-9FDFCAC79FBE}" srcOrd="0" destOrd="0" presId="urn:microsoft.com/office/officeart/2017/3/layout/DropPinTimeline"/>
    <dgm:cxn modelId="{3793446C-7907-4CDB-B844-14E8E006E3C3}" srcId="{5552B687-16D4-4947-A419-A47FF03298F2}" destId="{6868E9A7-AB18-4EF5-B3FF-488F927663CA}" srcOrd="0" destOrd="0" parTransId="{1E6C9D7E-5506-4F07-ADB8-D92B057E8A62}" sibTransId="{F1904E7A-846D-4BD7-BF14-699A70E41BF7}"/>
    <dgm:cxn modelId="{47A2427C-DA5C-9E40-9D69-B4F2799FC3CE}" srcId="{C2043C10-86E7-41FB-9628-0099A96028E4}" destId="{60AD46E1-3502-D24E-97BE-2F530D231E3F}" srcOrd="3" destOrd="0" parTransId="{14013CBF-C54D-6443-981D-D3AA0923F8AA}" sibTransId="{0F366E1E-41E4-4542-8D24-1BE7AEB2D831}"/>
    <dgm:cxn modelId="{0BA7E9B5-7865-4ABB-83D8-F28B5F3E3957}" srcId="{C2043C10-86E7-41FB-9628-0099A96028E4}" destId="{5552B687-16D4-4947-A419-A47FF03298F2}" srcOrd="2" destOrd="0" parTransId="{611238E4-68A4-4100-B914-2A46BD8809D4}" sibTransId="{711A4F5C-18C8-4FEE-A15D-CA2547326747}"/>
    <dgm:cxn modelId="{0B3E02B8-E632-1C42-92C6-8B6C7A6E23B8}" type="presOf" srcId="{5552B687-16D4-4947-A419-A47FF03298F2}" destId="{C12A4735-46CE-1448-8251-B2FBA82B7EF1}" srcOrd="0" destOrd="0" presId="urn:microsoft.com/office/officeart/2017/3/layout/DropPinTimeline"/>
    <dgm:cxn modelId="{03C892B8-FF5C-4385-BEBB-4EDC22F30ED7}" srcId="{A4B10106-BDA2-4901-B616-9441D760B022}" destId="{727AA620-AA05-4961-AE9F-631B3D222605}" srcOrd="0" destOrd="0" parTransId="{97F2A5A3-7825-4EC8-9F40-D331F78E8F86}" sibTransId="{B8B35338-5339-4D1F-896B-3E36F9807A54}"/>
    <dgm:cxn modelId="{6308D8BE-808F-4FCF-B6ED-15781752FAE8}" srcId="{C2043C10-86E7-41FB-9628-0099A96028E4}" destId="{8DB21176-85DB-47B6-9E96-84267BD0184C}" srcOrd="4" destOrd="0" parTransId="{1FE59EE3-73EB-44E1-8370-2082B808D5FD}" sibTransId="{F51954E1-261A-49A4-9D91-2A7C6F466C56}"/>
    <dgm:cxn modelId="{D30501C6-969A-4C46-B880-3053E36662EF}" srcId="{9A28925C-3408-B54B-A23C-F482B4DE5444}" destId="{02F01A37-F1BF-E14D-A20C-74C63A249C03}" srcOrd="0" destOrd="0" parTransId="{05ECBC44-8A3C-0644-8A07-BD6472240521}" sibTransId="{0D49DCD9-31B9-1147-B226-CDFAA58735B5}"/>
    <dgm:cxn modelId="{C591BED1-1B05-46AA-93A6-34F113E79B1C}" srcId="{8DB21176-85DB-47B6-9E96-84267BD0184C}" destId="{471165C1-D79C-497C-A3FE-A987E339F72B}" srcOrd="0" destOrd="0" parTransId="{E992FE41-A3CF-439E-A163-0387EF1DE71A}" sibTransId="{3E3F5B09-F46A-4FEE-9AAA-983B481C9DCD}"/>
    <dgm:cxn modelId="{571CA4E2-A7BB-C143-BC27-CCF197D026B3}" type="presOf" srcId="{0A507320-AF9F-477B-B026-513F87B1D9CC}" destId="{38E63409-73FD-4F41-88C7-ECA0F161B1AE}" srcOrd="0" destOrd="0" presId="urn:microsoft.com/office/officeart/2017/3/layout/DropPinTimeline"/>
    <dgm:cxn modelId="{7FEAD9EF-37A9-4FDE-9EA0-8E406C042F6D}" srcId="{C2043C10-86E7-41FB-9628-0099A96028E4}" destId="{A4B10106-BDA2-4901-B616-9441D760B022}" srcOrd="5" destOrd="0" parTransId="{7687057C-9667-46D2-A0EF-B6DD611AC571}" sibTransId="{13FA785E-D442-460B-A9FE-66B2080B2623}"/>
    <dgm:cxn modelId="{A4298CF0-8D5A-9646-98BA-E486B712431B}" type="presOf" srcId="{60AD46E1-3502-D24E-97BE-2F530D231E3F}" destId="{1EB6A2A5-B97A-E347-9FFE-53F6410998F4}" srcOrd="0" destOrd="0" presId="urn:microsoft.com/office/officeart/2017/3/layout/DropPinTimeline"/>
    <dgm:cxn modelId="{1F3679F3-180B-EF41-8680-ACAA0F693226}" srcId="{60AD46E1-3502-D24E-97BE-2F530D231E3F}" destId="{CEC9C12D-A5B0-EB41-AAF2-7A548C2C77A5}" srcOrd="0" destOrd="0" parTransId="{849C77CC-0215-684A-8C66-08419367FE48}" sibTransId="{75EA3245-2F59-B74C-B0E7-0C138C3021A7}"/>
    <dgm:cxn modelId="{52BC80F3-DF55-854C-A404-6F39565ECAEB}" type="presOf" srcId="{9A28925C-3408-B54B-A23C-F482B4DE5444}" destId="{345E45EA-5AB6-9C45-AC98-BC7D5ADCBA4F}" srcOrd="0" destOrd="0" presId="urn:microsoft.com/office/officeart/2017/3/layout/DropPinTimeline"/>
    <dgm:cxn modelId="{6443A0FA-53FE-E842-A077-9DABAF9837C5}" srcId="{C2043C10-86E7-41FB-9628-0099A96028E4}" destId="{9A28925C-3408-B54B-A23C-F482B4DE5444}" srcOrd="1" destOrd="0" parTransId="{C134A0A0-C0E4-DB48-B66E-7A093807C8DF}" sibTransId="{2D1F705A-A408-CA4E-9512-11A2EF453E71}"/>
    <dgm:cxn modelId="{F13E2C9E-1818-0345-8640-0A3FFA559422}" type="presParOf" srcId="{29C999E9-E8F7-B14C-B8A7-75F0C23FAA0B}" destId="{62ADD3E0-5D8C-2A4D-A7C0-8F5C95240B58}" srcOrd="0" destOrd="0" presId="urn:microsoft.com/office/officeart/2017/3/layout/DropPinTimeline"/>
    <dgm:cxn modelId="{18705914-A2D5-BD44-92B5-8E767D2DC444}" type="presParOf" srcId="{29C999E9-E8F7-B14C-B8A7-75F0C23FAA0B}" destId="{4D1E188F-2CD6-EB42-9072-75C87D312109}" srcOrd="1" destOrd="0" presId="urn:microsoft.com/office/officeart/2017/3/layout/DropPinTimeline"/>
    <dgm:cxn modelId="{E92E6B54-2017-2346-A834-DCA85477771A}" type="presParOf" srcId="{4D1E188F-2CD6-EB42-9072-75C87D312109}" destId="{3B0064B8-675D-BB4A-9FE5-293B38EB911D}" srcOrd="0" destOrd="0" presId="urn:microsoft.com/office/officeart/2017/3/layout/DropPinTimeline"/>
    <dgm:cxn modelId="{E88EEBBA-31B0-234B-9A39-AC9758EDBC3C}" type="presParOf" srcId="{3B0064B8-675D-BB4A-9FE5-293B38EB911D}" destId="{EE474895-F7C9-A242-94CB-FA04FD674050}" srcOrd="0" destOrd="0" presId="urn:microsoft.com/office/officeart/2017/3/layout/DropPinTimeline"/>
    <dgm:cxn modelId="{219D4855-8041-3845-B4F2-795E01917ADF}" type="presParOf" srcId="{3B0064B8-675D-BB4A-9FE5-293B38EB911D}" destId="{14AD4E8F-FAA0-794D-B655-2807BDA72D66}" srcOrd="1" destOrd="0" presId="urn:microsoft.com/office/officeart/2017/3/layout/DropPinTimeline"/>
    <dgm:cxn modelId="{BCB538EB-9189-0D48-9703-0869CBFC2AFF}" type="presParOf" srcId="{14AD4E8F-FAA0-794D-B655-2807BDA72D66}" destId="{D9E3C3AE-C0E7-734A-8929-4D472EF24230}" srcOrd="0" destOrd="0" presId="urn:microsoft.com/office/officeart/2017/3/layout/DropPinTimeline"/>
    <dgm:cxn modelId="{B615726C-593A-3E49-B4A5-601AE96A92B3}" type="presParOf" srcId="{14AD4E8F-FAA0-794D-B655-2807BDA72D66}" destId="{1FFC5495-C9CF-9743-8479-3D30A5CCC300}" srcOrd="1" destOrd="0" presId="urn:microsoft.com/office/officeart/2017/3/layout/DropPinTimeline"/>
    <dgm:cxn modelId="{01B7D2D5-BA48-EE47-A4CC-26D3FF01DFED}" type="presParOf" srcId="{3B0064B8-675D-BB4A-9FE5-293B38EB911D}" destId="{38E63409-73FD-4F41-88C7-ECA0F161B1AE}" srcOrd="2" destOrd="0" presId="urn:microsoft.com/office/officeart/2017/3/layout/DropPinTimeline"/>
    <dgm:cxn modelId="{E209E51C-37D4-4145-BED5-EC00D9B09BB6}" type="presParOf" srcId="{3B0064B8-675D-BB4A-9FE5-293B38EB911D}" destId="{4683CC20-5538-144C-84CC-13F05D73B7D4}" srcOrd="3" destOrd="0" presId="urn:microsoft.com/office/officeart/2017/3/layout/DropPinTimeline"/>
    <dgm:cxn modelId="{69F566A7-C0A7-7A45-A286-70C6578D7643}" type="presParOf" srcId="{3B0064B8-675D-BB4A-9FE5-293B38EB911D}" destId="{AF167226-3AED-FC4E-AB05-1A16FB1AFE78}" srcOrd="4" destOrd="0" presId="urn:microsoft.com/office/officeart/2017/3/layout/DropPinTimeline"/>
    <dgm:cxn modelId="{E2B265A5-654C-F841-9FBF-E8E704232CBC}" type="presParOf" srcId="{3B0064B8-675D-BB4A-9FE5-293B38EB911D}" destId="{F4EFD66D-C2FF-0F4D-A8F5-93405F531B1F}" srcOrd="5" destOrd="0" presId="urn:microsoft.com/office/officeart/2017/3/layout/DropPinTimeline"/>
    <dgm:cxn modelId="{2BF952C1-67E7-1345-A29F-9B4C0A92AA4C}" type="presParOf" srcId="{4D1E188F-2CD6-EB42-9072-75C87D312109}" destId="{8BA1AFCA-4FC6-EA4B-8C18-D9C157DB926B}" srcOrd="1" destOrd="0" presId="urn:microsoft.com/office/officeart/2017/3/layout/DropPinTimeline"/>
    <dgm:cxn modelId="{491A8140-6831-3C4F-88EF-2E8480C46056}" type="presParOf" srcId="{4D1E188F-2CD6-EB42-9072-75C87D312109}" destId="{5DCF0282-2D40-2545-B3B1-1B57C2205044}" srcOrd="2" destOrd="0" presId="urn:microsoft.com/office/officeart/2017/3/layout/DropPinTimeline"/>
    <dgm:cxn modelId="{67375827-DD15-1848-A771-162AE7EB1BAA}" type="presParOf" srcId="{5DCF0282-2D40-2545-B3B1-1B57C2205044}" destId="{F79DB290-8DED-3043-96CE-01D44037015E}" srcOrd="0" destOrd="0" presId="urn:microsoft.com/office/officeart/2017/3/layout/DropPinTimeline"/>
    <dgm:cxn modelId="{EA3733E5-D66E-194B-ABD1-A5B2315BBB79}" type="presParOf" srcId="{5DCF0282-2D40-2545-B3B1-1B57C2205044}" destId="{92487305-1BAD-AF46-AACE-09BB397262DE}" srcOrd="1" destOrd="0" presId="urn:microsoft.com/office/officeart/2017/3/layout/DropPinTimeline"/>
    <dgm:cxn modelId="{A8C52CD1-C555-A443-8D9E-C3B6C8BB24EA}" type="presParOf" srcId="{92487305-1BAD-AF46-AACE-09BB397262DE}" destId="{C0EAF592-2012-7F42-A979-9AE8B80D561A}" srcOrd="0" destOrd="0" presId="urn:microsoft.com/office/officeart/2017/3/layout/DropPinTimeline"/>
    <dgm:cxn modelId="{9752FC93-2A9D-B844-A643-6AAEC469D4ED}" type="presParOf" srcId="{92487305-1BAD-AF46-AACE-09BB397262DE}" destId="{61A696F8-CF28-5D4E-B863-325ACCA138D5}" srcOrd="1" destOrd="0" presId="urn:microsoft.com/office/officeart/2017/3/layout/DropPinTimeline"/>
    <dgm:cxn modelId="{8D4CA585-F269-1643-A829-FF42683AC89A}" type="presParOf" srcId="{5DCF0282-2D40-2545-B3B1-1B57C2205044}" destId="{80C160A7-4CB6-2341-BD56-74B4D6570945}" srcOrd="2" destOrd="0" presId="urn:microsoft.com/office/officeart/2017/3/layout/DropPinTimeline"/>
    <dgm:cxn modelId="{B42A6695-4CA1-6F40-B19B-3ED9F64F49F5}" type="presParOf" srcId="{5DCF0282-2D40-2545-B3B1-1B57C2205044}" destId="{345E45EA-5AB6-9C45-AC98-BC7D5ADCBA4F}" srcOrd="3" destOrd="0" presId="urn:microsoft.com/office/officeart/2017/3/layout/DropPinTimeline"/>
    <dgm:cxn modelId="{B53AB14A-7429-164D-8D18-1380519A08F6}" type="presParOf" srcId="{5DCF0282-2D40-2545-B3B1-1B57C2205044}" destId="{EDF9D3A4-AFDC-7D4D-AB4C-FA598DDCF81B}" srcOrd="4" destOrd="0" presId="urn:microsoft.com/office/officeart/2017/3/layout/DropPinTimeline"/>
    <dgm:cxn modelId="{73385CCC-604A-504E-B7EC-E013DC7C9620}" type="presParOf" srcId="{5DCF0282-2D40-2545-B3B1-1B57C2205044}" destId="{E971BFC4-636F-9043-923C-89BA64E851F8}" srcOrd="5" destOrd="0" presId="urn:microsoft.com/office/officeart/2017/3/layout/DropPinTimeline"/>
    <dgm:cxn modelId="{F5A8A414-D8E7-1745-948D-60937EE41BF6}" type="presParOf" srcId="{4D1E188F-2CD6-EB42-9072-75C87D312109}" destId="{55378AC9-AB91-3742-A69B-B17960C9104B}" srcOrd="3" destOrd="0" presId="urn:microsoft.com/office/officeart/2017/3/layout/DropPinTimeline"/>
    <dgm:cxn modelId="{1EEEA0D1-F4B3-C746-95BD-AD35AB1C9595}" type="presParOf" srcId="{4D1E188F-2CD6-EB42-9072-75C87D312109}" destId="{A2049188-F8A3-F341-B5D3-CCA8C35C136F}" srcOrd="4" destOrd="0" presId="urn:microsoft.com/office/officeart/2017/3/layout/DropPinTimeline"/>
    <dgm:cxn modelId="{6ED0BCC4-9D98-EF46-9054-4BF75D931994}" type="presParOf" srcId="{A2049188-F8A3-F341-B5D3-CCA8C35C136F}" destId="{F03244E1-7907-884D-A268-6ADD74744DA8}" srcOrd="0" destOrd="0" presId="urn:microsoft.com/office/officeart/2017/3/layout/DropPinTimeline"/>
    <dgm:cxn modelId="{3A818DCE-29EF-5E4B-9B95-097A7F0678E5}" type="presParOf" srcId="{A2049188-F8A3-F341-B5D3-CCA8C35C136F}" destId="{39E40F70-D657-A940-9716-3AA4E18A780D}" srcOrd="1" destOrd="0" presId="urn:microsoft.com/office/officeart/2017/3/layout/DropPinTimeline"/>
    <dgm:cxn modelId="{50104B30-3427-2E4B-9121-881ED8BB0CE7}" type="presParOf" srcId="{39E40F70-D657-A940-9716-3AA4E18A780D}" destId="{BED65618-F411-F449-A6A1-A46A066363DB}" srcOrd="0" destOrd="0" presId="urn:microsoft.com/office/officeart/2017/3/layout/DropPinTimeline"/>
    <dgm:cxn modelId="{0CE5C717-75A1-D34F-9B03-D23ED5164AA5}" type="presParOf" srcId="{39E40F70-D657-A940-9716-3AA4E18A780D}" destId="{E4CA687F-AFCC-984B-A2EF-BFA57400C67A}" srcOrd="1" destOrd="0" presId="urn:microsoft.com/office/officeart/2017/3/layout/DropPinTimeline"/>
    <dgm:cxn modelId="{90DF4CD8-8017-E24E-9AE6-39A59B7BB484}" type="presParOf" srcId="{A2049188-F8A3-F341-B5D3-CCA8C35C136F}" destId="{0CAAAAC9-DD1A-B247-8F3F-87A769E3A974}" srcOrd="2" destOrd="0" presId="urn:microsoft.com/office/officeart/2017/3/layout/DropPinTimeline"/>
    <dgm:cxn modelId="{A55D4490-B3CE-7440-A01B-58B08AEF40A0}" type="presParOf" srcId="{A2049188-F8A3-F341-B5D3-CCA8C35C136F}" destId="{C12A4735-46CE-1448-8251-B2FBA82B7EF1}" srcOrd="3" destOrd="0" presId="urn:microsoft.com/office/officeart/2017/3/layout/DropPinTimeline"/>
    <dgm:cxn modelId="{8CCD4223-B8DD-EC42-95E6-4F440DEB9B22}" type="presParOf" srcId="{A2049188-F8A3-F341-B5D3-CCA8C35C136F}" destId="{A75024D2-89DE-BA47-B2D8-AE4618A7D3A5}" srcOrd="4" destOrd="0" presId="urn:microsoft.com/office/officeart/2017/3/layout/DropPinTimeline"/>
    <dgm:cxn modelId="{31FF1A6C-C989-BF42-B8D4-C66C999F1726}" type="presParOf" srcId="{A2049188-F8A3-F341-B5D3-CCA8C35C136F}" destId="{A3FE8D1C-036F-8E46-9B52-3007589F91DF}" srcOrd="5" destOrd="0" presId="urn:microsoft.com/office/officeart/2017/3/layout/DropPinTimeline"/>
    <dgm:cxn modelId="{12E426B1-5FFA-0743-AE14-F0370A5BC95C}" type="presParOf" srcId="{4D1E188F-2CD6-EB42-9072-75C87D312109}" destId="{DACA9036-A606-A24A-8A19-00C38BD674C3}" srcOrd="5" destOrd="0" presId="urn:microsoft.com/office/officeart/2017/3/layout/DropPinTimeline"/>
    <dgm:cxn modelId="{F7284FD8-B67F-1A47-8887-F6435741F9E0}" type="presParOf" srcId="{4D1E188F-2CD6-EB42-9072-75C87D312109}" destId="{04382FE2-2745-3D43-A12E-33D49EA60FC0}" srcOrd="6" destOrd="0" presId="urn:microsoft.com/office/officeart/2017/3/layout/DropPinTimeline"/>
    <dgm:cxn modelId="{EF07A228-86CE-4143-9F00-71DA1B381CD8}" type="presParOf" srcId="{04382FE2-2745-3D43-A12E-33D49EA60FC0}" destId="{AA15EA9B-A3C5-294A-918B-419554C7B8B8}" srcOrd="0" destOrd="0" presId="urn:microsoft.com/office/officeart/2017/3/layout/DropPinTimeline"/>
    <dgm:cxn modelId="{37671F93-D33C-D343-AD99-26B67BD2E4F3}" type="presParOf" srcId="{04382FE2-2745-3D43-A12E-33D49EA60FC0}" destId="{1994C1C3-40D3-B14F-B620-6368AD72FE60}" srcOrd="1" destOrd="0" presId="urn:microsoft.com/office/officeart/2017/3/layout/DropPinTimeline"/>
    <dgm:cxn modelId="{44C35FA5-77F2-D747-BCC6-7C5803948F76}" type="presParOf" srcId="{1994C1C3-40D3-B14F-B620-6368AD72FE60}" destId="{72AF2F3C-0883-DF4D-B566-BDBD4F4C79CC}" srcOrd="0" destOrd="0" presId="urn:microsoft.com/office/officeart/2017/3/layout/DropPinTimeline"/>
    <dgm:cxn modelId="{2813C36C-2ED0-B041-AE32-2A6BC638200F}" type="presParOf" srcId="{1994C1C3-40D3-B14F-B620-6368AD72FE60}" destId="{5194546C-96C9-6141-8860-C662A5B73C85}" srcOrd="1" destOrd="0" presId="urn:microsoft.com/office/officeart/2017/3/layout/DropPinTimeline"/>
    <dgm:cxn modelId="{BF914DB5-19A8-B74B-9A74-92AD7183FF9C}" type="presParOf" srcId="{04382FE2-2745-3D43-A12E-33D49EA60FC0}" destId="{EF1A7780-0A92-E14C-984C-3B8ED7A8CC14}" srcOrd="2" destOrd="0" presId="urn:microsoft.com/office/officeart/2017/3/layout/DropPinTimeline"/>
    <dgm:cxn modelId="{499497EC-8E32-444B-AE3C-1AF1343AA97C}" type="presParOf" srcId="{04382FE2-2745-3D43-A12E-33D49EA60FC0}" destId="{1EB6A2A5-B97A-E347-9FFE-53F6410998F4}" srcOrd="3" destOrd="0" presId="urn:microsoft.com/office/officeart/2017/3/layout/DropPinTimeline"/>
    <dgm:cxn modelId="{1CF16552-3683-5742-BA36-084ABD39F4AF}" type="presParOf" srcId="{04382FE2-2745-3D43-A12E-33D49EA60FC0}" destId="{01B602F6-2E36-1048-B07A-CDE3AC83D2D6}" srcOrd="4" destOrd="0" presId="urn:microsoft.com/office/officeart/2017/3/layout/DropPinTimeline"/>
    <dgm:cxn modelId="{2F5A9E54-4009-6C46-974F-AF4F8DB0C3EE}" type="presParOf" srcId="{04382FE2-2745-3D43-A12E-33D49EA60FC0}" destId="{732ED474-2CCE-9F46-A458-A07D1FD5C5B7}" srcOrd="5" destOrd="0" presId="urn:microsoft.com/office/officeart/2017/3/layout/DropPinTimeline"/>
    <dgm:cxn modelId="{03546D91-D0CA-FD48-B64D-78B03196A747}" type="presParOf" srcId="{4D1E188F-2CD6-EB42-9072-75C87D312109}" destId="{AC070984-8AC8-BA4A-963B-4F752013E1B0}" srcOrd="7" destOrd="0" presId="urn:microsoft.com/office/officeart/2017/3/layout/DropPinTimeline"/>
    <dgm:cxn modelId="{417C08D1-4AB7-6C44-8077-E9AF38FBD61A}" type="presParOf" srcId="{4D1E188F-2CD6-EB42-9072-75C87D312109}" destId="{420F22E3-E21B-A844-99C8-388498F14982}" srcOrd="8" destOrd="0" presId="urn:microsoft.com/office/officeart/2017/3/layout/DropPinTimeline"/>
    <dgm:cxn modelId="{05F31984-DE9C-2D46-BD11-CA86DFE8517B}" type="presParOf" srcId="{420F22E3-E21B-A844-99C8-388498F14982}" destId="{14A9FD80-7D63-C442-A7AB-96831965E960}" srcOrd="0" destOrd="0" presId="urn:microsoft.com/office/officeart/2017/3/layout/DropPinTimeline"/>
    <dgm:cxn modelId="{83D82839-C30F-8E49-8BC9-1CAC1D562D1F}" type="presParOf" srcId="{420F22E3-E21B-A844-99C8-388498F14982}" destId="{8F2C1C0B-3B61-4147-97C0-F2225AD39B4F}" srcOrd="1" destOrd="0" presId="urn:microsoft.com/office/officeart/2017/3/layout/DropPinTimeline"/>
    <dgm:cxn modelId="{2091A2C2-ABAD-7B49-A9D8-80418F3A12AB}" type="presParOf" srcId="{8F2C1C0B-3B61-4147-97C0-F2225AD39B4F}" destId="{8176660E-DDD6-A34F-AD1C-B83EE485ECE9}" srcOrd="0" destOrd="0" presId="urn:microsoft.com/office/officeart/2017/3/layout/DropPinTimeline"/>
    <dgm:cxn modelId="{28DFA2F5-8744-2046-BA1C-93A7C7546FE0}" type="presParOf" srcId="{8F2C1C0B-3B61-4147-97C0-F2225AD39B4F}" destId="{3FFDC408-B04C-0A4F-B341-AEA748C38C30}" srcOrd="1" destOrd="0" presId="urn:microsoft.com/office/officeart/2017/3/layout/DropPinTimeline"/>
    <dgm:cxn modelId="{E314B30C-F927-604C-926F-BD400D2277F8}" type="presParOf" srcId="{420F22E3-E21B-A844-99C8-388498F14982}" destId="{13E24C71-8A95-C145-B85E-8A4D3B5FACF1}" srcOrd="2" destOrd="0" presId="urn:microsoft.com/office/officeart/2017/3/layout/DropPinTimeline"/>
    <dgm:cxn modelId="{20CA3476-DC13-3044-A3CB-B5E3298AB6DF}" type="presParOf" srcId="{420F22E3-E21B-A844-99C8-388498F14982}" destId="{F789BD15-EFFD-FB4A-85D0-9FDFCAC79FBE}" srcOrd="3" destOrd="0" presId="urn:microsoft.com/office/officeart/2017/3/layout/DropPinTimeline"/>
    <dgm:cxn modelId="{A5BAE050-5CD7-9748-9D85-2B30EC73C816}" type="presParOf" srcId="{420F22E3-E21B-A844-99C8-388498F14982}" destId="{47E6EA59-8782-734C-91D8-FC38E6CC6077}" srcOrd="4" destOrd="0" presId="urn:microsoft.com/office/officeart/2017/3/layout/DropPinTimeline"/>
    <dgm:cxn modelId="{CBEDC87E-736D-CD4C-888B-B5CFDE8CD2C7}" type="presParOf" srcId="{420F22E3-E21B-A844-99C8-388498F14982}" destId="{76AF629F-8F7B-F14C-8551-4FF6AA67C14C}" srcOrd="5" destOrd="0" presId="urn:microsoft.com/office/officeart/2017/3/layout/DropPinTimeline"/>
    <dgm:cxn modelId="{F448F273-A915-234E-8767-B6229065D1FA}" type="presParOf" srcId="{4D1E188F-2CD6-EB42-9072-75C87D312109}" destId="{035BDFDF-033E-AF48-9889-35D29880320B}" srcOrd="9" destOrd="0" presId="urn:microsoft.com/office/officeart/2017/3/layout/DropPinTimeline"/>
    <dgm:cxn modelId="{DF498A4A-EA19-454A-BC31-01F74E538DC5}" type="presParOf" srcId="{4D1E188F-2CD6-EB42-9072-75C87D312109}" destId="{9E9254FC-C209-6A47-9730-0AD9B55EE77D}" srcOrd="10" destOrd="0" presId="urn:microsoft.com/office/officeart/2017/3/layout/DropPinTimeline"/>
    <dgm:cxn modelId="{486B2625-A7DE-A847-92C5-F1F84BB252FE}" type="presParOf" srcId="{9E9254FC-C209-6A47-9730-0AD9B55EE77D}" destId="{47C0EA8B-7566-BD41-8369-0647B3EFE40E}" srcOrd="0" destOrd="0" presId="urn:microsoft.com/office/officeart/2017/3/layout/DropPinTimeline"/>
    <dgm:cxn modelId="{85E4F57B-4237-564A-9859-7574CCFCE664}" type="presParOf" srcId="{9E9254FC-C209-6A47-9730-0AD9B55EE77D}" destId="{88D0956A-6449-C24F-B2DE-2A4ACC99AE0C}" srcOrd="1" destOrd="0" presId="urn:microsoft.com/office/officeart/2017/3/layout/DropPinTimeline"/>
    <dgm:cxn modelId="{AE2840B1-936C-274A-9ACB-F1AA4F135C1D}" type="presParOf" srcId="{88D0956A-6449-C24F-B2DE-2A4ACC99AE0C}" destId="{D91A406F-A609-364C-A201-49E800D6FD6B}" srcOrd="0" destOrd="0" presId="urn:microsoft.com/office/officeart/2017/3/layout/DropPinTimeline"/>
    <dgm:cxn modelId="{C18814B0-617D-BE43-8048-5A7D65A49057}" type="presParOf" srcId="{88D0956A-6449-C24F-B2DE-2A4ACC99AE0C}" destId="{D07465C5-5F81-7440-9FC5-026BF774E102}" srcOrd="1" destOrd="0" presId="urn:microsoft.com/office/officeart/2017/3/layout/DropPinTimeline"/>
    <dgm:cxn modelId="{418CD02C-EA25-3043-8394-C40C4DEB5C9C}" type="presParOf" srcId="{9E9254FC-C209-6A47-9730-0AD9B55EE77D}" destId="{234D348D-AC88-9D43-B16E-DFC01C42768B}" srcOrd="2" destOrd="0" presId="urn:microsoft.com/office/officeart/2017/3/layout/DropPinTimeline"/>
    <dgm:cxn modelId="{240DA991-18C1-7C4A-A0EC-1A87E13DACCC}" type="presParOf" srcId="{9E9254FC-C209-6A47-9730-0AD9B55EE77D}" destId="{43F93C28-90AF-A14A-86C6-359417A3E4DB}" srcOrd="3" destOrd="0" presId="urn:microsoft.com/office/officeart/2017/3/layout/DropPinTimeline"/>
    <dgm:cxn modelId="{0FE248B4-518F-4445-9A65-669FC7D58D9A}" type="presParOf" srcId="{9E9254FC-C209-6A47-9730-0AD9B55EE77D}" destId="{40568308-6C04-334C-8168-A69919D4BB9D}" srcOrd="4" destOrd="0" presId="urn:microsoft.com/office/officeart/2017/3/layout/DropPinTimeline"/>
    <dgm:cxn modelId="{5ECA404C-0F5A-B046-8A1E-523DE93A324D}" type="presParOf" srcId="{9E9254FC-C209-6A47-9730-0AD9B55EE77D}" destId="{9FBC535B-4E2E-334C-B364-BC43FB4F12E2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ADD3E0-5D8C-2A4D-A7C0-8F5C95240B58}">
      <dsp:nvSpPr>
        <dsp:cNvPr id="0" name=""/>
        <dsp:cNvSpPr/>
      </dsp:nvSpPr>
      <dsp:spPr>
        <a:xfrm>
          <a:off x="0" y="2087734"/>
          <a:ext cx="10576558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E3C3AE-C0E7-734A-8929-4D472EF24230}">
      <dsp:nvSpPr>
        <dsp:cNvPr id="0" name=""/>
        <dsp:cNvSpPr/>
      </dsp:nvSpPr>
      <dsp:spPr>
        <a:xfrm rot="8100000">
          <a:off x="71311" y="481141"/>
          <a:ext cx="307060" cy="307060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FC5495-C9CF-9743-8479-3D30A5CCC300}">
      <dsp:nvSpPr>
        <dsp:cNvPr id="0" name=""/>
        <dsp:cNvSpPr/>
      </dsp:nvSpPr>
      <dsp:spPr>
        <a:xfrm>
          <a:off x="105423" y="515252"/>
          <a:ext cx="238836" cy="2388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E63409-73FD-4F41-88C7-ECA0F161B1AE}">
      <dsp:nvSpPr>
        <dsp:cNvPr id="0" name=""/>
        <dsp:cNvSpPr/>
      </dsp:nvSpPr>
      <dsp:spPr>
        <a:xfrm>
          <a:off x="441965" y="851795"/>
          <a:ext cx="2511122" cy="1235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Discuss the need for dimensionality reduction and main motivations</a:t>
          </a:r>
        </a:p>
      </dsp:txBody>
      <dsp:txXfrm>
        <a:off x="441965" y="851795"/>
        <a:ext cx="2511122" cy="1235938"/>
      </dsp:txXfrm>
    </dsp:sp>
    <dsp:sp modelId="{4683CC20-5538-144C-84CC-13F05D73B7D4}">
      <dsp:nvSpPr>
        <dsp:cNvPr id="0" name=""/>
        <dsp:cNvSpPr/>
      </dsp:nvSpPr>
      <dsp:spPr>
        <a:xfrm>
          <a:off x="441965" y="417546"/>
          <a:ext cx="2511122" cy="434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15:05 – 15:15</a:t>
          </a:r>
        </a:p>
      </dsp:txBody>
      <dsp:txXfrm>
        <a:off x="441965" y="417546"/>
        <a:ext cx="2511122" cy="434248"/>
      </dsp:txXfrm>
    </dsp:sp>
    <dsp:sp modelId="{AF167226-3AED-FC4E-AB05-1A16FB1AFE78}">
      <dsp:nvSpPr>
        <dsp:cNvPr id="0" name=""/>
        <dsp:cNvSpPr/>
      </dsp:nvSpPr>
      <dsp:spPr>
        <a:xfrm>
          <a:off x="224841" y="851795"/>
          <a:ext cx="0" cy="1235938"/>
        </a:xfrm>
        <a:prstGeom prst="line">
          <a:avLst/>
        </a:prstGeom>
        <a:noFill/>
        <a:ln w="12700" cap="flat" cmpd="sng" algn="ctr">
          <a:solidFill>
            <a:schemeClr val="accent2">
              <a:hueOff val="949978"/>
              <a:satOff val="1083"/>
              <a:lumOff val="1716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474895-F7C9-A242-94CB-FA04FD674050}">
      <dsp:nvSpPr>
        <dsp:cNvPr id="0" name=""/>
        <dsp:cNvSpPr/>
      </dsp:nvSpPr>
      <dsp:spPr>
        <a:xfrm>
          <a:off x="184959" y="2048651"/>
          <a:ext cx="78164" cy="78164"/>
        </a:xfrm>
        <a:prstGeom prst="ellipse">
          <a:avLst/>
        </a:prstGeom>
        <a:solidFill>
          <a:schemeClr val="accent2">
            <a:hueOff val="949978"/>
            <a:satOff val="1083"/>
            <a:lumOff val="171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EAF592-2012-7F42-A979-9AE8B80D561A}">
      <dsp:nvSpPr>
        <dsp:cNvPr id="0" name=""/>
        <dsp:cNvSpPr/>
      </dsp:nvSpPr>
      <dsp:spPr>
        <a:xfrm rot="18900000">
          <a:off x="1578446" y="3387266"/>
          <a:ext cx="307060" cy="307060"/>
        </a:xfrm>
        <a:prstGeom prst="teardrop">
          <a:avLst>
            <a:gd name="adj" fmla="val 115000"/>
          </a:avLst>
        </a:prstGeom>
        <a:solidFill>
          <a:schemeClr val="accent2">
            <a:hueOff val="759983"/>
            <a:satOff val="867"/>
            <a:lumOff val="1373"/>
            <a:alphaOff val="0"/>
          </a:schemeClr>
        </a:solidFill>
        <a:ln w="15875" cap="flat" cmpd="sng" algn="ctr">
          <a:solidFill>
            <a:schemeClr val="accent2">
              <a:hueOff val="759983"/>
              <a:satOff val="867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1A696F8-CF28-5D4E-B863-325ACCA138D5}">
      <dsp:nvSpPr>
        <dsp:cNvPr id="0" name=""/>
        <dsp:cNvSpPr/>
      </dsp:nvSpPr>
      <dsp:spPr>
        <a:xfrm>
          <a:off x="1612557" y="3421378"/>
          <a:ext cx="238836" cy="2388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C160A7-4CB6-2341-BD56-74B4D6570945}">
      <dsp:nvSpPr>
        <dsp:cNvPr id="0" name=""/>
        <dsp:cNvSpPr/>
      </dsp:nvSpPr>
      <dsp:spPr>
        <a:xfrm>
          <a:off x="1949100" y="2087734"/>
          <a:ext cx="2511122" cy="1235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Questions</a:t>
          </a:r>
        </a:p>
      </dsp:txBody>
      <dsp:txXfrm>
        <a:off x="1949100" y="2087734"/>
        <a:ext cx="2511122" cy="1235938"/>
      </dsp:txXfrm>
    </dsp:sp>
    <dsp:sp modelId="{345E45EA-5AB6-9C45-AC98-BC7D5ADCBA4F}">
      <dsp:nvSpPr>
        <dsp:cNvPr id="0" name=""/>
        <dsp:cNvSpPr/>
      </dsp:nvSpPr>
      <dsp:spPr>
        <a:xfrm>
          <a:off x="1949100" y="3323672"/>
          <a:ext cx="2511122" cy="434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kern="1200" dirty="0"/>
            <a:t>15:15 - 15:20</a:t>
          </a:r>
        </a:p>
      </dsp:txBody>
      <dsp:txXfrm>
        <a:off x="1949100" y="3323672"/>
        <a:ext cx="2511122" cy="434248"/>
      </dsp:txXfrm>
    </dsp:sp>
    <dsp:sp modelId="{EDF9D3A4-AFDC-7D4D-AB4C-FA598DDCF81B}">
      <dsp:nvSpPr>
        <dsp:cNvPr id="0" name=""/>
        <dsp:cNvSpPr/>
      </dsp:nvSpPr>
      <dsp:spPr>
        <a:xfrm>
          <a:off x="1731976" y="2087734"/>
          <a:ext cx="0" cy="1235938"/>
        </a:xfrm>
        <a:prstGeom prst="line">
          <a:avLst/>
        </a:prstGeom>
        <a:noFill/>
        <a:ln w="12700" cap="flat" cmpd="sng" algn="ctr">
          <a:solidFill>
            <a:schemeClr val="accent2">
              <a:hueOff val="759983"/>
              <a:satOff val="867"/>
              <a:lumOff val="1373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9DB290-8DED-3043-96CE-01D44037015E}">
      <dsp:nvSpPr>
        <dsp:cNvPr id="0" name=""/>
        <dsp:cNvSpPr/>
      </dsp:nvSpPr>
      <dsp:spPr>
        <a:xfrm>
          <a:off x="1692094" y="2048651"/>
          <a:ext cx="78164" cy="78164"/>
        </a:xfrm>
        <a:prstGeom prst="ellipse">
          <a:avLst/>
        </a:prstGeom>
        <a:solidFill>
          <a:schemeClr val="accent2">
            <a:hueOff val="759983"/>
            <a:satOff val="867"/>
            <a:lumOff val="1373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ED65618-F411-F449-A6A1-A46A066363DB}">
      <dsp:nvSpPr>
        <dsp:cNvPr id="0" name=""/>
        <dsp:cNvSpPr/>
      </dsp:nvSpPr>
      <dsp:spPr>
        <a:xfrm rot="8100000">
          <a:off x="3085581" y="481141"/>
          <a:ext cx="307060" cy="307060"/>
        </a:xfrm>
        <a:prstGeom prst="teardrop">
          <a:avLst>
            <a:gd name="adj" fmla="val 115000"/>
          </a:avLst>
        </a:prstGeom>
        <a:solidFill>
          <a:schemeClr val="accent2">
            <a:hueOff val="1519965"/>
            <a:satOff val="1733"/>
            <a:lumOff val="2745"/>
            <a:alphaOff val="0"/>
          </a:schemeClr>
        </a:solidFill>
        <a:ln w="15875" cap="flat" cmpd="sng" algn="ctr">
          <a:solidFill>
            <a:schemeClr val="accent2">
              <a:hueOff val="1519965"/>
              <a:satOff val="1733"/>
              <a:lumOff val="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4CA687F-AFCC-984B-A2EF-BFA57400C67A}">
      <dsp:nvSpPr>
        <dsp:cNvPr id="0" name=""/>
        <dsp:cNvSpPr/>
      </dsp:nvSpPr>
      <dsp:spPr>
        <a:xfrm>
          <a:off x="3119692" y="515252"/>
          <a:ext cx="238836" cy="2388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AAAAC9-DD1A-B247-8F3F-87A769E3A974}">
      <dsp:nvSpPr>
        <dsp:cNvPr id="0" name=""/>
        <dsp:cNvSpPr/>
      </dsp:nvSpPr>
      <dsp:spPr>
        <a:xfrm>
          <a:off x="3456235" y="851795"/>
          <a:ext cx="2511122" cy="1235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Introduce distance-based mappings: PCA, MDS, PCR</a:t>
          </a:r>
        </a:p>
      </dsp:txBody>
      <dsp:txXfrm>
        <a:off x="3456235" y="851795"/>
        <a:ext cx="2511122" cy="1235938"/>
      </dsp:txXfrm>
    </dsp:sp>
    <dsp:sp modelId="{C12A4735-46CE-1448-8251-B2FBA82B7EF1}">
      <dsp:nvSpPr>
        <dsp:cNvPr id="0" name=""/>
        <dsp:cNvSpPr/>
      </dsp:nvSpPr>
      <dsp:spPr>
        <a:xfrm>
          <a:off x="3456235" y="417546"/>
          <a:ext cx="2511122" cy="434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15:20 – 15:30</a:t>
          </a:r>
        </a:p>
      </dsp:txBody>
      <dsp:txXfrm>
        <a:off x="3456235" y="417546"/>
        <a:ext cx="2511122" cy="434248"/>
      </dsp:txXfrm>
    </dsp:sp>
    <dsp:sp modelId="{A75024D2-89DE-BA47-B2D8-AE4618A7D3A5}">
      <dsp:nvSpPr>
        <dsp:cNvPr id="0" name=""/>
        <dsp:cNvSpPr/>
      </dsp:nvSpPr>
      <dsp:spPr>
        <a:xfrm>
          <a:off x="3239111" y="851795"/>
          <a:ext cx="0" cy="1235938"/>
        </a:xfrm>
        <a:prstGeom prst="line">
          <a:avLst/>
        </a:prstGeom>
        <a:noFill/>
        <a:ln w="12700" cap="flat" cmpd="sng" algn="ctr">
          <a:solidFill>
            <a:schemeClr val="accent2">
              <a:hueOff val="1519965"/>
              <a:satOff val="1733"/>
              <a:lumOff val="2745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3244E1-7907-884D-A268-6ADD74744DA8}">
      <dsp:nvSpPr>
        <dsp:cNvPr id="0" name=""/>
        <dsp:cNvSpPr/>
      </dsp:nvSpPr>
      <dsp:spPr>
        <a:xfrm>
          <a:off x="3199229" y="2048651"/>
          <a:ext cx="78164" cy="78164"/>
        </a:xfrm>
        <a:prstGeom prst="ellipse">
          <a:avLst/>
        </a:prstGeom>
        <a:solidFill>
          <a:schemeClr val="accent2">
            <a:hueOff val="1519965"/>
            <a:satOff val="1733"/>
            <a:lumOff val="2745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2AF2F3C-0883-DF4D-B566-BDBD4F4C79CC}">
      <dsp:nvSpPr>
        <dsp:cNvPr id="0" name=""/>
        <dsp:cNvSpPr/>
      </dsp:nvSpPr>
      <dsp:spPr>
        <a:xfrm rot="18900000">
          <a:off x="4592716" y="3387266"/>
          <a:ext cx="307060" cy="307060"/>
        </a:xfrm>
        <a:prstGeom prst="teardrop">
          <a:avLst>
            <a:gd name="adj" fmla="val 115000"/>
          </a:avLst>
        </a:prstGeom>
        <a:solidFill>
          <a:schemeClr val="accent2">
            <a:hueOff val="2279948"/>
            <a:satOff val="2600"/>
            <a:lumOff val="4118"/>
            <a:alphaOff val="0"/>
          </a:schemeClr>
        </a:solidFill>
        <a:ln w="15875" cap="flat" cmpd="sng" algn="ctr">
          <a:solidFill>
            <a:schemeClr val="accent2">
              <a:hueOff val="2279948"/>
              <a:satOff val="2600"/>
              <a:lumOff val="41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94546C-96C9-6141-8860-C662A5B73C85}">
      <dsp:nvSpPr>
        <dsp:cNvPr id="0" name=""/>
        <dsp:cNvSpPr/>
      </dsp:nvSpPr>
      <dsp:spPr>
        <a:xfrm>
          <a:off x="4626827" y="3421378"/>
          <a:ext cx="238836" cy="2388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A7780-0A92-E14C-984C-3B8ED7A8CC14}">
      <dsp:nvSpPr>
        <dsp:cNvPr id="0" name=""/>
        <dsp:cNvSpPr/>
      </dsp:nvSpPr>
      <dsp:spPr>
        <a:xfrm>
          <a:off x="4963370" y="2087734"/>
          <a:ext cx="2511122" cy="1235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Questions &amp; Notebook 1</a:t>
          </a:r>
        </a:p>
      </dsp:txBody>
      <dsp:txXfrm>
        <a:off x="4963370" y="2087734"/>
        <a:ext cx="2511122" cy="1235938"/>
      </dsp:txXfrm>
    </dsp:sp>
    <dsp:sp modelId="{1EB6A2A5-B97A-E347-9FFE-53F6410998F4}">
      <dsp:nvSpPr>
        <dsp:cNvPr id="0" name=""/>
        <dsp:cNvSpPr/>
      </dsp:nvSpPr>
      <dsp:spPr>
        <a:xfrm>
          <a:off x="4963370" y="3323672"/>
          <a:ext cx="2511122" cy="434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kern="1200" dirty="0"/>
            <a:t>15:30 -15:45</a:t>
          </a:r>
        </a:p>
      </dsp:txBody>
      <dsp:txXfrm>
        <a:off x="4963370" y="3323672"/>
        <a:ext cx="2511122" cy="434248"/>
      </dsp:txXfrm>
    </dsp:sp>
    <dsp:sp modelId="{01B602F6-2E36-1048-B07A-CDE3AC83D2D6}">
      <dsp:nvSpPr>
        <dsp:cNvPr id="0" name=""/>
        <dsp:cNvSpPr/>
      </dsp:nvSpPr>
      <dsp:spPr>
        <a:xfrm>
          <a:off x="4746246" y="2087734"/>
          <a:ext cx="0" cy="1235938"/>
        </a:xfrm>
        <a:prstGeom prst="line">
          <a:avLst/>
        </a:prstGeom>
        <a:noFill/>
        <a:ln w="12700" cap="flat" cmpd="sng" algn="ctr">
          <a:solidFill>
            <a:schemeClr val="accent2">
              <a:hueOff val="2279948"/>
              <a:satOff val="2600"/>
              <a:lumOff val="4118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15EA9B-A3C5-294A-918B-419554C7B8B8}">
      <dsp:nvSpPr>
        <dsp:cNvPr id="0" name=""/>
        <dsp:cNvSpPr/>
      </dsp:nvSpPr>
      <dsp:spPr>
        <a:xfrm>
          <a:off x="4706364" y="2048651"/>
          <a:ext cx="78164" cy="78164"/>
        </a:xfrm>
        <a:prstGeom prst="ellipse">
          <a:avLst/>
        </a:prstGeom>
        <a:solidFill>
          <a:schemeClr val="accent2">
            <a:hueOff val="2279948"/>
            <a:satOff val="2600"/>
            <a:lumOff val="411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176660E-DDD6-A34F-AD1C-B83EE485ECE9}">
      <dsp:nvSpPr>
        <dsp:cNvPr id="0" name=""/>
        <dsp:cNvSpPr/>
      </dsp:nvSpPr>
      <dsp:spPr>
        <a:xfrm rot="8100000">
          <a:off x="6099850" y="481141"/>
          <a:ext cx="307060" cy="307060"/>
        </a:xfrm>
        <a:prstGeom prst="teardrop">
          <a:avLst>
            <a:gd name="adj" fmla="val 115000"/>
          </a:avLst>
        </a:prstGeom>
        <a:solidFill>
          <a:schemeClr val="accent2">
            <a:hueOff val="3039931"/>
            <a:satOff val="3466"/>
            <a:lumOff val="5490"/>
            <a:alphaOff val="0"/>
          </a:schemeClr>
        </a:solidFill>
        <a:ln w="15875" cap="flat" cmpd="sng" algn="ctr">
          <a:solidFill>
            <a:schemeClr val="accent2">
              <a:hueOff val="3039931"/>
              <a:satOff val="3466"/>
              <a:lumOff val="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FFDC408-B04C-0A4F-B341-AEA748C38C30}">
      <dsp:nvSpPr>
        <dsp:cNvPr id="0" name=""/>
        <dsp:cNvSpPr/>
      </dsp:nvSpPr>
      <dsp:spPr>
        <a:xfrm>
          <a:off x="6133962" y="515252"/>
          <a:ext cx="238836" cy="2388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E24C71-8A95-C145-B85E-8A4D3B5FACF1}">
      <dsp:nvSpPr>
        <dsp:cNvPr id="0" name=""/>
        <dsp:cNvSpPr/>
      </dsp:nvSpPr>
      <dsp:spPr>
        <a:xfrm>
          <a:off x="6470505" y="851795"/>
          <a:ext cx="2511122" cy="1235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Discuss complex mappings and non-linear embeddings: KPCA, t-SNE, UMAP</a:t>
          </a:r>
        </a:p>
      </dsp:txBody>
      <dsp:txXfrm>
        <a:off x="6470505" y="851795"/>
        <a:ext cx="2511122" cy="1235938"/>
      </dsp:txXfrm>
    </dsp:sp>
    <dsp:sp modelId="{F789BD15-EFFD-FB4A-85D0-9FDFCAC79FBE}">
      <dsp:nvSpPr>
        <dsp:cNvPr id="0" name=""/>
        <dsp:cNvSpPr/>
      </dsp:nvSpPr>
      <dsp:spPr>
        <a:xfrm>
          <a:off x="6470505" y="417546"/>
          <a:ext cx="2511122" cy="434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15:45 – 15:55</a:t>
          </a:r>
        </a:p>
      </dsp:txBody>
      <dsp:txXfrm>
        <a:off x="6470505" y="417546"/>
        <a:ext cx="2511122" cy="434248"/>
      </dsp:txXfrm>
    </dsp:sp>
    <dsp:sp modelId="{47E6EA59-8782-734C-91D8-FC38E6CC6077}">
      <dsp:nvSpPr>
        <dsp:cNvPr id="0" name=""/>
        <dsp:cNvSpPr/>
      </dsp:nvSpPr>
      <dsp:spPr>
        <a:xfrm>
          <a:off x="6253380" y="851795"/>
          <a:ext cx="0" cy="1235938"/>
        </a:xfrm>
        <a:prstGeom prst="line">
          <a:avLst/>
        </a:prstGeom>
        <a:noFill/>
        <a:ln w="12700" cap="flat" cmpd="sng" algn="ctr">
          <a:solidFill>
            <a:schemeClr val="accent2">
              <a:hueOff val="3039931"/>
              <a:satOff val="3466"/>
              <a:lumOff val="549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A9FD80-7D63-C442-A7AB-96831965E960}">
      <dsp:nvSpPr>
        <dsp:cNvPr id="0" name=""/>
        <dsp:cNvSpPr/>
      </dsp:nvSpPr>
      <dsp:spPr>
        <a:xfrm>
          <a:off x="6213499" y="2048651"/>
          <a:ext cx="78164" cy="78164"/>
        </a:xfrm>
        <a:prstGeom prst="ellipse">
          <a:avLst/>
        </a:prstGeom>
        <a:solidFill>
          <a:schemeClr val="accent2">
            <a:hueOff val="3039931"/>
            <a:satOff val="3466"/>
            <a:lumOff val="549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91A406F-A609-364C-A201-49E800D6FD6B}">
      <dsp:nvSpPr>
        <dsp:cNvPr id="0" name=""/>
        <dsp:cNvSpPr/>
      </dsp:nvSpPr>
      <dsp:spPr>
        <a:xfrm rot="18900000">
          <a:off x="7606985" y="3387266"/>
          <a:ext cx="307060" cy="307060"/>
        </a:xfrm>
        <a:prstGeom prst="teardrop">
          <a:avLst>
            <a:gd name="adj" fmla="val 115000"/>
          </a:avLst>
        </a:prstGeom>
        <a:solidFill>
          <a:schemeClr val="accent2">
            <a:hueOff val="3799914"/>
            <a:satOff val="4333"/>
            <a:lumOff val="6863"/>
            <a:alphaOff val="0"/>
          </a:schemeClr>
        </a:solidFill>
        <a:ln w="15875" cap="flat" cmpd="sng" algn="ctr">
          <a:solidFill>
            <a:schemeClr val="accent2">
              <a:hueOff val="3799914"/>
              <a:satOff val="4333"/>
              <a:lumOff val="6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07465C5-5F81-7440-9FC5-026BF774E102}">
      <dsp:nvSpPr>
        <dsp:cNvPr id="0" name=""/>
        <dsp:cNvSpPr/>
      </dsp:nvSpPr>
      <dsp:spPr>
        <a:xfrm>
          <a:off x="7641097" y="3421378"/>
          <a:ext cx="238836" cy="2388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D348D-AC88-9D43-B16E-DFC01C42768B}">
      <dsp:nvSpPr>
        <dsp:cNvPr id="0" name=""/>
        <dsp:cNvSpPr/>
      </dsp:nvSpPr>
      <dsp:spPr>
        <a:xfrm>
          <a:off x="7977640" y="2087734"/>
          <a:ext cx="2511122" cy="1235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Open exploration of data &amp; questions</a:t>
          </a:r>
        </a:p>
      </dsp:txBody>
      <dsp:txXfrm>
        <a:off x="7977640" y="2087734"/>
        <a:ext cx="2511122" cy="1235938"/>
      </dsp:txXfrm>
    </dsp:sp>
    <dsp:sp modelId="{43F93C28-90AF-A14A-86C6-359417A3E4DB}">
      <dsp:nvSpPr>
        <dsp:cNvPr id="0" name=""/>
        <dsp:cNvSpPr/>
      </dsp:nvSpPr>
      <dsp:spPr>
        <a:xfrm>
          <a:off x="7977640" y="3323672"/>
          <a:ext cx="2511122" cy="434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15:55 – 16:00</a:t>
          </a:r>
        </a:p>
      </dsp:txBody>
      <dsp:txXfrm>
        <a:off x="7977640" y="3323672"/>
        <a:ext cx="2511122" cy="434248"/>
      </dsp:txXfrm>
    </dsp:sp>
    <dsp:sp modelId="{40568308-6C04-334C-8168-A69919D4BB9D}">
      <dsp:nvSpPr>
        <dsp:cNvPr id="0" name=""/>
        <dsp:cNvSpPr/>
      </dsp:nvSpPr>
      <dsp:spPr>
        <a:xfrm>
          <a:off x="7760515" y="2087734"/>
          <a:ext cx="0" cy="1235938"/>
        </a:xfrm>
        <a:prstGeom prst="line">
          <a:avLst/>
        </a:prstGeom>
        <a:noFill/>
        <a:ln w="12700" cap="flat" cmpd="sng" algn="ctr">
          <a:solidFill>
            <a:schemeClr val="accent2">
              <a:hueOff val="3799914"/>
              <a:satOff val="4333"/>
              <a:lumOff val="6863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C0EA8B-7566-BD41-8369-0647B3EFE40E}">
      <dsp:nvSpPr>
        <dsp:cNvPr id="0" name=""/>
        <dsp:cNvSpPr/>
      </dsp:nvSpPr>
      <dsp:spPr>
        <a:xfrm>
          <a:off x="7720634" y="2048651"/>
          <a:ext cx="78164" cy="78164"/>
        </a:xfrm>
        <a:prstGeom prst="ellipse">
          <a:avLst/>
        </a:prstGeom>
        <a:solidFill>
          <a:schemeClr val="accent2">
            <a:hueOff val="3799914"/>
            <a:satOff val="4333"/>
            <a:lumOff val="6863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F983C-35BB-1749-A5B8-1F2BF1D8B9D6}" type="datetimeFigureOut">
              <a:rPr lang="en-CH" smtClean="0"/>
              <a:t>14.11.21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FA166-FCE7-E146-B341-18523A5D35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77546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B3DD5-F3D9-3E46-82EE-9FC1205CE9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55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FA166-FCE7-E146-B341-18523A5D35DB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83362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FA166-FCE7-E146-B341-18523A5D35DB}" type="slidenum">
              <a:rPr lang="en-CH" smtClean="0"/>
              <a:t>15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09605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5384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15725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9094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8895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F9AFA87-1417-4992-ABD9-27C3BC8CC883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71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11/14/21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796924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11/14/21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83328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61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3F9AFA87-1417-4992-ABD9-27C3BC8CC883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88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11/14/21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317497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11/14/21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69817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11/14/21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37323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secers/mlip_dr/blob/main/notebooks/1_PCA_MDS_PCR.ipyn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secers/mlip_dr/blob/main/notebooks/2_KPCA.ipynb" TargetMode="External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png"/><Relationship Id="rId4" Type="http://schemas.openxmlformats.org/officeDocument/2006/relationships/hyperlink" Target="https://github.com/rosecers/mlip_dr/blob/main/notebooks/3_tSNE_UMAP.ipynb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osmo-epfl/kernel-tutorials" TargetMode="External"/><Relationship Id="rId3" Type="http://schemas.openxmlformats.org/officeDocument/2006/relationships/hyperlink" Target="https://link.springer.com/content/pdf/10.1007/BF02288916.pdf" TargetMode="External"/><Relationship Id="rId7" Type="http://schemas.openxmlformats.org/officeDocument/2006/relationships/hyperlink" Target="https://joss.theoj.org/papers/10.21105/joss.00861" TargetMode="External"/><Relationship Id="rId2" Type="http://schemas.openxmlformats.org/officeDocument/2006/relationships/hyperlink" Target="https://zenodo.org/record/143063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mlr.org/papers/volume9/vandermaaten08a/vandermaaten08a.pdf" TargetMode="External"/><Relationship Id="rId5" Type="http://schemas.openxmlformats.org/officeDocument/2006/relationships/hyperlink" Target="https://link.springer.com/chapter/10.1007/BFb0020217" TargetMode="External"/><Relationship Id="rId4" Type="http://schemas.openxmlformats.org/officeDocument/2006/relationships/hyperlink" Target="http://www.sidalc.net/cgi-bin/wxis.exe/?IsisScript=UACHBC.xis&amp;method=post&amp;formato=2&amp;cantidad=1&amp;expresion=mfn=03241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tiff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704ED4-17AD-4155-82BF-349125232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030ADA-F758-4871-82A9-A900D3A1C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03A5D77-B569-4446-A13F-5F2B66B89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910AFDB-600F-419E-B8A2-C910C91CC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8BA9642D-E707-4E5C-AD56-5B4201F77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6BE43368-BE27-4B0F-996B-F8020ECC8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1C2AFC90-DCD5-4CC4-B572-09469E892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EEC73C1F-7C9B-41BF-A454-152B90AF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B9387A9D-115C-4CC5-9107-97827EFF8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69CF2257-1227-45F2-8310-EF03857E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14D598B-12C8-4050-872B-AB3C4790A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43441426-0436-4C62-93CB-7B2312119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8174AF5F-E0DA-457B-9C6D-B6793C36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40D36E6D-6BFF-4FB5-9EEB-3A36B7956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159A95D-574D-4341-8A5B-5EB05EF2C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CC2519B6-9E4D-48AA-8E1D-413BEEEE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1EFD00E-D9BB-4F8F-9652-1514A200A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78EDA1A4-47D4-4C8C-94C1-20520CA08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EF948F9B-2B64-4D46-B645-564490CD5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95BA89D9-B358-4064-A9B6-44592BB971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B1D008F9-9A52-429E-9615-0BB796945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4BAAF5C-577F-43DB-8ACD-EDAB5A54E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38000"/>
                </a:schemeClr>
              </a:gs>
              <a:gs pos="0">
                <a:schemeClr val="bg1">
                  <a:lumMod val="95000"/>
                  <a:alpha val="12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4E56CE-41DD-C14F-913C-B569778A2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721" y="760830"/>
            <a:ext cx="6884244" cy="5336340"/>
          </a:xfrm>
        </p:spPr>
        <p:txBody>
          <a:bodyPr anchor="ctr">
            <a:normAutofit/>
          </a:bodyPr>
          <a:lstStyle/>
          <a:p>
            <a:pPr algn="r"/>
            <a:r>
              <a:rPr lang="en-GB" sz="6400" dirty="0">
                <a:solidFill>
                  <a:schemeClr val="tx1"/>
                </a:solidFill>
              </a:rPr>
              <a:t>Dimensionality Reduction for Machine Learning Representations</a:t>
            </a:r>
            <a:endParaRPr lang="en-CH" sz="6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01A788-7D4A-B64A-A28D-408239F25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18688" y="760830"/>
            <a:ext cx="3065591" cy="5336340"/>
          </a:xfrm>
        </p:spPr>
        <p:txBody>
          <a:bodyPr anchor="ctr">
            <a:normAutofit/>
          </a:bodyPr>
          <a:lstStyle/>
          <a:p>
            <a:pPr algn="l"/>
            <a:r>
              <a:rPr lang="en-CH" sz="2400" dirty="0">
                <a:solidFill>
                  <a:schemeClr val="tx1"/>
                </a:solidFill>
              </a:rPr>
              <a:t>Rose K. Cersonsky</a:t>
            </a:r>
          </a:p>
          <a:p>
            <a:pPr algn="l"/>
            <a:r>
              <a:rPr lang="en-CH" sz="2400" dirty="0">
                <a:solidFill>
                  <a:schemeClr val="tx1"/>
                </a:solidFill>
              </a:rPr>
              <a:t>15:00 – 16:00, November 16, 2021</a:t>
            </a:r>
          </a:p>
          <a:p>
            <a:pPr algn="l"/>
            <a:r>
              <a:rPr lang="en-CH" sz="2400" dirty="0">
                <a:solidFill>
                  <a:schemeClr val="tx1"/>
                </a:solidFill>
              </a:rPr>
              <a:t>Machine Learning Interatomic Potentials Workshop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8B6E08A-861F-4A1A-BCF0-69429C5A2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025316" y="3342776"/>
            <a:ext cx="200040" cy="17244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76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BBBD145-2FC5-42C1-97BE-1C636D13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52A4B46-1EE6-42F1-BBC0-02A47B993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4058FF8-180E-4BFD-BFFC-E51367000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423535B-8DEB-423C-9F9D-529C3123E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88732CF-5FD1-4FE3-B520-C9F956B3A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D91F632-7ADB-48B4-A824-B68FA6CC6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57CA5A76-3D12-43F9-BD26-A64EEE6C8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16934D21-CB88-41CD-ABEA-2F060AD51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CA1546D-1E7E-4CE9-9531-FE1F102AD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8B2A6F1-7328-4D5B-8CD1-2D4F01C24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4C0204A-E727-41C5-9910-30FF39A3B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1FA04CE5-5DB6-4B00-9A83-0D9D2774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DECB57F-0466-4D16-ABF0-9046F90AF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0726DBEC-7825-41D2-8701-A9E2DDEB9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74AC618-F7E3-45A0-B7C6-79CFFB64F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A5D641F7-963C-4984-B678-20322C69E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AEEF718-9FD4-413C-A98F-0D814E4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C1F071D7-9988-42D0-A890-A1BC276B3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27BC813F-1EE5-47B1-8AF1-74F59908C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4771DC5B-F613-49AF-88B9-4713787B1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2970388B-41A2-4AD6-84B7-21A29A3D9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9792A4B4-DC86-4D84-A6A5-40B2D8DD0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239B0D4-65B5-4C6A-946F-02E061324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C34B10E-8AF6-4F5B-AE67-602BB0FDF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22">
              <a:extLst>
                <a:ext uri="{FF2B5EF4-FFF2-40B4-BE49-F238E27FC236}">
                  <a16:creationId xmlns:a16="http://schemas.microsoft.com/office/drawing/2014/main" id="{87D8F852-24F1-4713-A933-FECA2E8EA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1FB2BCD-BC78-4CA9-B753-0AC9AEE15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974E62-D847-9D48-8998-EE9C2053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960120"/>
            <a:ext cx="3865695" cy="4171278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r"/>
            <a:r>
              <a:rPr lang="en-US" sz="4400" dirty="0">
                <a:solidFill>
                  <a:schemeClr val="tx1"/>
                </a:solidFill>
              </a:rPr>
              <a:t>Motivation 1: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Data Compression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650460-B167-484D-819D-FAC9CD8DB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83163" y="960121"/>
            <a:ext cx="6563377" cy="7734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Reduce the dimension of data in a way that preserves as much pertinent information as possible.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93205969-49A2-8940-A270-028C68EDE532}"/>
              </a:ext>
            </a:extLst>
          </p:cNvPr>
          <p:cNvSpPr/>
          <p:nvPr/>
        </p:nvSpPr>
        <p:spPr>
          <a:xfrm>
            <a:off x="6299396" y="1826691"/>
            <a:ext cx="3904128" cy="3249960"/>
          </a:xfrm>
          <a:prstGeom prst="roundRect">
            <a:avLst>
              <a:gd name="adj" fmla="val 3929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Components Analysis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8D633D6A-47F0-CB46-AF29-91672D6A4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521" y="1928405"/>
            <a:ext cx="617556" cy="274959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4E656E8-5B35-6444-88E0-8416E61B7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608" y="1950472"/>
            <a:ext cx="2266606" cy="2705461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75BF59CC-3E67-4D40-BEE4-EB72847A34B0}"/>
              </a:ext>
            </a:extLst>
          </p:cNvPr>
          <p:cNvSpPr/>
          <p:nvPr/>
        </p:nvSpPr>
        <p:spPr>
          <a:xfrm>
            <a:off x="6468101" y="1963185"/>
            <a:ext cx="2243113" cy="2680034"/>
          </a:xfrm>
          <a:prstGeom prst="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9C605A4-6D5D-B646-AAFB-45ECAFC7DFD4}"/>
              </a:ext>
            </a:extLst>
          </p:cNvPr>
          <p:cNvSpPr/>
          <p:nvPr/>
        </p:nvSpPr>
        <p:spPr>
          <a:xfrm>
            <a:off x="9495739" y="1963185"/>
            <a:ext cx="604858" cy="2680034"/>
          </a:xfrm>
          <a:prstGeom prst="rect">
            <a:avLst/>
          </a:prstGeom>
          <a:solidFill>
            <a:srgbClr val="FF9E9F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8AF8A14-F3C5-884F-AAE0-C0738C234820}"/>
              </a:ext>
            </a:extLst>
          </p:cNvPr>
          <p:cNvCxnSpPr>
            <a:cxnSpLocks/>
          </p:cNvCxnSpPr>
          <p:nvPr/>
        </p:nvCxnSpPr>
        <p:spPr>
          <a:xfrm>
            <a:off x="8855357" y="3031501"/>
            <a:ext cx="5260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B816264-0279-2E45-B287-25FE0E5E31EB}"/>
                  </a:ext>
                </a:extLst>
              </p:cNvPr>
              <p:cNvSpPr txBox="1"/>
              <p:nvPr/>
            </p:nvSpPr>
            <p:spPr>
              <a:xfrm>
                <a:off x="8710861" y="2445822"/>
                <a:ext cx="8368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XT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B816264-0279-2E45-B287-25FE0E5E3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861" y="2445822"/>
                <a:ext cx="836896" cy="523220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B5E7372-AFAC-7B49-B68B-9C8489973717}"/>
              </a:ext>
            </a:extLst>
          </p:cNvPr>
          <p:cNvCxnSpPr>
            <a:cxnSpLocks/>
          </p:cNvCxnSpPr>
          <p:nvPr/>
        </p:nvCxnSpPr>
        <p:spPr>
          <a:xfrm>
            <a:off x="8816147" y="3684133"/>
            <a:ext cx="512756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42871FB-4039-BC46-9621-EFCBDC5305C4}"/>
                  </a:ext>
                </a:extLst>
              </p:cNvPr>
              <p:cNvSpPr txBox="1"/>
              <p:nvPr/>
            </p:nvSpPr>
            <p:spPr>
              <a:xfrm>
                <a:off x="8710861" y="3640130"/>
                <a:ext cx="8368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TX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42871FB-4039-BC46-9621-EFCBDC530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861" y="3640130"/>
                <a:ext cx="836896" cy="523220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35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9" grpId="0" animBg="1"/>
      <p:bldP spid="70" grpId="0" animBg="1"/>
      <p:bldP spid="72" grpId="0"/>
      <p:bldP spid="7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8">
            <a:extLst>
              <a:ext uri="{FF2B5EF4-FFF2-40B4-BE49-F238E27FC236}">
                <a16:creationId xmlns:a16="http://schemas.microsoft.com/office/drawing/2014/main" id="{2BBBD145-2FC5-42C1-97BE-1C636D13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52A4B46-1EE6-42F1-BBC0-02A47B993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4058FF8-180E-4BFD-BFFC-E51367000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A423535B-8DEB-423C-9F9D-529C3123E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988732CF-5FD1-4FE3-B520-C9F956B3A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ED91F632-7ADB-48B4-A824-B68FA6CC6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57CA5A76-3D12-43F9-BD26-A64EEE6C8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6934D21-CB88-41CD-ABEA-2F060AD51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CA1546D-1E7E-4CE9-9531-FE1F102AD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8B2A6F1-7328-4D5B-8CD1-2D4F01C24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24C0204A-E727-41C5-9910-30FF39A3B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1FA04CE5-5DB6-4B00-9A83-0D9D2774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EDECB57F-0466-4D16-ABF0-9046F90AF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0726DBEC-7825-41D2-8701-A9E2DDEB9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E74AC618-F7E3-45A0-B7C6-79CFFB64F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A5D641F7-963C-4984-B678-20322C69E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EAEEF718-9FD4-413C-A98F-0D814E4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C1F071D7-9988-42D0-A890-A1BC276B3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27BC813F-1EE5-47B1-8AF1-74F59908C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4771DC5B-F613-49AF-88B9-4713787B1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2970388B-41A2-4AD6-84B7-21A29A3D9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9792A4B4-DC86-4D84-A6A5-40B2D8DD0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2" name="Group 31">
            <a:extLst>
              <a:ext uri="{FF2B5EF4-FFF2-40B4-BE49-F238E27FC236}">
                <a16:creationId xmlns:a16="http://schemas.microsoft.com/office/drawing/2014/main" id="{B239B0D4-65B5-4C6A-946F-02E061324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C34B10E-8AF6-4F5B-AE67-602BB0FDF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87D8F852-24F1-4713-A933-FECA2E8EA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1FB2BCD-BC78-4CA9-B753-0AC9AEE15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3" name="Rectangle 36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200F7E6-8D42-C240-BE47-D1D0F37A63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89675" y="2261374"/>
                <a:ext cx="4929451" cy="1353310"/>
              </a:xfrm>
            </p:spPr>
            <p:txBody>
              <a:bodyPr vert="horz" lIns="228600" tIns="228600" rIns="228600" bIns="228600" rtlCol="0" anchor="b"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𝑋𝑇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𝑇𝑋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200F7E6-8D42-C240-BE47-D1D0F37A63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89675" y="2261374"/>
                <a:ext cx="4929451" cy="135331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431CC4B-9EB5-DF41-A8DB-F343F70E8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780" y="287337"/>
            <a:ext cx="3588388" cy="599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BA7CC950-7D25-7C40-9465-51CC203DA86D}"/>
              </a:ext>
            </a:extLst>
          </p:cNvPr>
          <p:cNvSpPr/>
          <p:nvPr/>
        </p:nvSpPr>
        <p:spPr>
          <a:xfrm>
            <a:off x="6278348" y="1113161"/>
            <a:ext cx="4143590" cy="437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H" sz="3200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B0E00D0-C9A6-3640-BB9F-A7C259F3AF89}"/>
              </a:ext>
            </a:extLst>
          </p:cNvPr>
          <p:cNvSpPr/>
          <p:nvPr/>
        </p:nvSpPr>
        <p:spPr>
          <a:xfrm>
            <a:off x="6271097" y="1551055"/>
            <a:ext cx="4143590" cy="71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H" sz="3200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A5F5FAD-EDD9-624E-A3D6-D80A1FA4B602}"/>
              </a:ext>
            </a:extLst>
          </p:cNvPr>
          <p:cNvSpPr/>
          <p:nvPr/>
        </p:nvSpPr>
        <p:spPr>
          <a:xfrm>
            <a:off x="6278348" y="2262511"/>
            <a:ext cx="4143590" cy="1011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H" sz="3200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D7A6B1-4DD5-A847-8819-3818E614FF42}"/>
              </a:ext>
            </a:extLst>
          </p:cNvPr>
          <p:cNvSpPr/>
          <p:nvPr/>
        </p:nvSpPr>
        <p:spPr>
          <a:xfrm>
            <a:off x="6278348" y="3274485"/>
            <a:ext cx="4143590" cy="830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H" sz="3200" dirty="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C2582A-A8C3-0F46-B18B-8BB23807E1DB}"/>
              </a:ext>
            </a:extLst>
          </p:cNvPr>
          <p:cNvSpPr/>
          <p:nvPr/>
        </p:nvSpPr>
        <p:spPr>
          <a:xfrm>
            <a:off x="6278348" y="4141812"/>
            <a:ext cx="4143590" cy="623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H" sz="3200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A40A805-25A4-EB47-8345-4242BE2775A2}"/>
              </a:ext>
            </a:extLst>
          </p:cNvPr>
          <p:cNvSpPr/>
          <p:nvPr/>
        </p:nvSpPr>
        <p:spPr>
          <a:xfrm>
            <a:off x="6278348" y="4751118"/>
            <a:ext cx="4143590" cy="922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H" sz="3200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577D572-BD11-BC40-B1A8-CC811B3906B3}"/>
              </a:ext>
            </a:extLst>
          </p:cNvPr>
          <p:cNvSpPr/>
          <p:nvPr/>
        </p:nvSpPr>
        <p:spPr>
          <a:xfrm>
            <a:off x="6248186" y="5669586"/>
            <a:ext cx="2656103" cy="922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H" sz="3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958389-E929-BF40-A67D-938728B68E8E}"/>
              </a:ext>
            </a:extLst>
          </p:cNvPr>
          <p:cNvSpPr/>
          <p:nvPr/>
        </p:nvSpPr>
        <p:spPr>
          <a:xfrm>
            <a:off x="6351373" y="1114425"/>
            <a:ext cx="4143590" cy="4579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H" sz="32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756A9EC-F241-D443-967C-0E3B99F783E4}"/>
              </a:ext>
            </a:extLst>
          </p:cNvPr>
          <p:cNvCxnSpPr/>
          <p:nvPr/>
        </p:nvCxnSpPr>
        <p:spPr>
          <a:xfrm>
            <a:off x="6969211" y="1114425"/>
            <a:ext cx="0" cy="45799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CD1F279-423D-8C40-A068-AC67617F84CA}"/>
              </a:ext>
            </a:extLst>
          </p:cNvPr>
          <p:cNvSpPr/>
          <p:nvPr/>
        </p:nvSpPr>
        <p:spPr>
          <a:xfrm>
            <a:off x="9796463" y="6308765"/>
            <a:ext cx="224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Meet back at 15:28!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2229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" grpId="0" animBg="1"/>
      <p:bldP spid="7" grpId="1" animBg="1"/>
      <p:bldP spid="7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01C7C9-CEF7-E54D-BF38-9D1493E66599}"/>
              </a:ext>
            </a:extLst>
          </p:cNvPr>
          <p:cNvSpPr/>
          <p:nvPr/>
        </p:nvSpPr>
        <p:spPr>
          <a:xfrm>
            <a:off x="1359243" y="1099751"/>
            <a:ext cx="9944010" cy="4374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3DBAD0-6857-8746-B19E-AF75D9128ECD}"/>
              </a:ext>
            </a:extLst>
          </p:cNvPr>
          <p:cNvSpPr/>
          <p:nvPr/>
        </p:nvSpPr>
        <p:spPr>
          <a:xfrm>
            <a:off x="1451406" y="3547589"/>
            <a:ext cx="30531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H" b="1" dirty="0"/>
              <a:t>PCA</a:t>
            </a:r>
          </a:p>
          <a:p>
            <a:pPr algn="ctr"/>
            <a:r>
              <a:rPr lang="en-CH" dirty="0"/>
              <a:t>Maximize the variance retained in the latent-space embedding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4D4710-CFFF-8C4F-A360-5D04AF394AFF}"/>
              </a:ext>
            </a:extLst>
          </p:cNvPr>
          <p:cNvSpPr/>
          <p:nvPr/>
        </p:nvSpPr>
        <p:spPr>
          <a:xfrm>
            <a:off x="2508423" y="5002114"/>
            <a:ext cx="7436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H" dirty="0">
                <a:hlinkClick r:id="rId3"/>
              </a:rPr>
              <a:t>Notebook 1</a:t>
            </a:r>
            <a:endParaRPr lang="en-CH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1F5853E-7008-384B-81F6-9DEC86AE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2031077" y="1486068"/>
            <a:ext cx="1969530" cy="196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598EFC-F161-5745-A534-C01DB5ACAC8D}"/>
              </a:ext>
            </a:extLst>
          </p:cNvPr>
          <p:cNvSpPr/>
          <p:nvPr/>
        </p:nvSpPr>
        <p:spPr>
          <a:xfrm>
            <a:off x="4588495" y="3409089"/>
            <a:ext cx="33908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H" b="1" dirty="0"/>
              <a:t>Classical Multidimensional Scaling</a:t>
            </a:r>
          </a:p>
          <a:p>
            <a:pPr algn="ctr"/>
            <a:r>
              <a:rPr lang="en-CH" dirty="0"/>
              <a:t>Minimize the difference between Euclidean distance in original and latent space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9BF956-8819-6143-9AD8-012AE8870C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610250" y="1593409"/>
            <a:ext cx="1754848" cy="17548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7E89E6A-984F-EE48-A76D-289D1BC05F70}"/>
              </a:ext>
            </a:extLst>
          </p:cNvPr>
          <p:cNvSpPr/>
          <p:nvPr/>
        </p:nvSpPr>
        <p:spPr>
          <a:xfrm>
            <a:off x="8063252" y="3547589"/>
            <a:ext cx="30531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H" b="1" dirty="0"/>
              <a:t>PCR</a:t>
            </a:r>
          </a:p>
          <a:p>
            <a:pPr algn="ctr"/>
            <a:r>
              <a:rPr lang="en-CH" dirty="0"/>
              <a:t>Use the resulting vectors from PCA to compute a linear regression.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4E085B-AEB1-BC49-90FF-08ECB91BE76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60703" y="1696713"/>
            <a:ext cx="2489450" cy="15482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AC084C-A596-3842-BC99-C101FFD3F201}"/>
              </a:ext>
            </a:extLst>
          </p:cNvPr>
          <p:cNvSpPr/>
          <p:nvPr/>
        </p:nvSpPr>
        <p:spPr>
          <a:xfrm>
            <a:off x="9832426" y="6274882"/>
            <a:ext cx="224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Meet back at 15:45!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45540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20A234D-B9A4-4358-82C4-55B27FDC0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D6AD3151-F96E-4F8D-9B74-990ABE183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B3504A37-677D-4553-961E-C8504E1AD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E1A9F12C-7B47-41B8-9DF3-74E2A7255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AB64BA4D-764E-43AA-B546-158AAB0F2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C13AB19E-C06F-42CE-8C07-8BCE182DA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57D2BFA-CF18-4381-89A7-ED3624346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4C422A6-48B9-4629-8FEF-0AA2FCF8A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44431652-9C96-4555-8585-20ACDFB21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BA82E172-9439-4927-ABE2-364FD3AA9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137DE69-451C-4993-8AF3-1DDDD1751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430B95C1-206E-4B3D-85F7-10E2EE73C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3D23E2F8-938B-4A52-B35F-94F1331E9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A7371A20-A9C7-40DA-BE71-2D23D3F8F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AD5A9C0B-2DF6-47B7-B7F4-DC52B4665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AA3FFED2-A833-473E-869C-C67C78EF1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DD3136B0-EC59-42D1-AED9-1E7B23AE0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516A793C-A2AA-409E-9AFD-31EBC9918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A91A9330-6EF3-4068-9E05-EFD9E5814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363F339A-2F0F-497A-9A97-6E1D4A38A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BF14AA4-98BB-49F7-8A26-B9611695C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69B412D-486A-40AE-AD13-012CFC18C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05FE3073-1BF6-4D01-B519-32947061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44938A-7410-4F44-8642-3F1272DED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A34A8-3F65-CF43-95B1-EBE8D4B7D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043" y="1286121"/>
            <a:ext cx="8679915" cy="3171375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600" dirty="0">
                <a:solidFill>
                  <a:schemeClr val="tx1"/>
                </a:solidFill>
              </a:rPr>
              <a:t>Non-linear embeddings and complex mappings</a:t>
            </a:r>
          </a:p>
        </p:txBody>
      </p:sp>
    </p:spTree>
    <p:extLst>
      <p:ext uri="{BB962C8B-B14F-4D97-AF65-F5344CB8AC3E}">
        <p14:creationId xmlns:p14="http://schemas.microsoft.com/office/powerpoint/2010/main" val="1481401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BBBD145-2FC5-42C1-97BE-1C636D13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52A4B46-1EE6-42F1-BBC0-02A47B993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4058FF8-180E-4BFD-BFFC-E51367000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423535B-8DEB-423C-9F9D-529C3123E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88732CF-5FD1-4FE3-B520-C9F956B3A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D91F632-7ADB-48B4-A824-B68FA6CC6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57CA5A76-3D12-43F9-BD26-A64EEE6C8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16934D21-CB88-41CD-ABEA-2F060AD51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CA1546D-1E7E-4CE9-9531-FE1F102AD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8B2A6F1-7328-4D5B-8CD1-2D4F01C24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4C0204A-E727-41C5-9910-30FF39A3B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1FA04CE5-5DB6-4B00-9A83-0D9D2774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DECB57F-0466-4D16-ABF0-9046F90AF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0726DBEC-7825-41D2-8701-A9E2DDEB9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74AC618-F7E3-45A0-B7C6-79CFFB64F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A5D641F7-963C-4984-B678-20322C69E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AEEF718-9FD4-413C-A98F-0D814E4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C1F071D7-9988-42D0-A890-A1BC276B3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27BC813F-1EE5-47B1-8AF1-74F59908C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4771DC5B-F613-49AF-88B9-4713787B1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2970388B-41A2-4AD6-84B7-21A29A3D9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9792A4B4-DC86-4D84-A6A5-40B2D8DD0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239B0D4-65B5-4C6A-946F-02E061324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C34B10E-8AF6-4F5B-AE67-602BB0FDF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22">
              <a:extLst>
                <a:ext uri="{FF2B5EF4-FFF2-40B4-BE49-F238E27FC236}">
                  <a16:creationId xmlns:a16="http://schemas.microsoft.com/office/drawing/2014/main" id="{87D8F852-24F1-4713-A933-FECA2E8EA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1FB2BCD-BC78-4CA9-B753-0AC9AEE15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974E62-D847-9D48-8998-EE9C2053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960120"/>
            <a:ext cx="3865695" cy="4171278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r"/>
            <a:r>
              <a:rPr lang="en-US" sz="4400" dirty="0">
                <a:solidFill>
                  <a:schemeClr val="tx1"/>
                </a:solidFill>
              </a:rPr>
              <a:t>Motivation 2: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Data Mapping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650460-B167-484D-819D-FAC9CD8DB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83163" y="960121"/>
            <a:ext cx="6563377" cy="7734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Reduce the dimension of data in a way that reveals underlying relationships and phenomena.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F007C1-302B-D048-856C-5404B1649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36" y="1870200"/>
            <a:ext cx="6057676" cy="340744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5921D32-52D5-074D-9231-23F454B7E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223" y="2275661"/>
            <a:ext cx="2932765" cy="128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06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01C7C9-CEF7-E54D-BF38-9D1493E66599}"/>
              </a:ext>
            </a:extLst>
          </p:cNvPr>
          <p:cNvSpPr/>
          <p:nvPr/>
        </p:nvSpPr>
        <p:spPr>
          <a:xfrm>
            <a:off x="1359243" y="1692876"/>
            <a:ext cx="3237470" cy="3731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1EBB00-2E72-AF49-A0BE-F210E813E8B8}"/>
              </a:ext>
            </a:extLst>
          </p:cNvPr>
          <p:cNvSpPr/>
          <p:nvPr/>
        </p:nvSpPr>
        <p:spPr>
          <a:xfrm>
            <a:off x="4823253" y="1692876"/>
            <a:ext cx="6480000" cy="3731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3DBAD0-6857-8746-B19E-AF75D9128ECD}"/>
              </a:ext>
            </a:extLst>
          </p:cNvPr>
          <p:cNvSpPr/>
          <p:nvPr/>
        </p:nvSpPr>
        <p:spPr>
          <a:xfrm>
            <a:off x="1451406" y="3336667"/>
            <a:ext cx="30531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H" b="1" dirty="0"/>
              <a:t>Kernel PCA</a:t>
            </a:r>
          </a:p>
          <a:p>
            <a:pPr algn="ctr"/>
            <a:r>
              <a:rPr lang="en-CH" dirty="0"/>
              <a:t>Use distances other than Euclidean distance to denote the difference between two samples.</a:t>
            </a:r>
          </a:p>
          <a:p>
            <a:pPr algn="ctr"/>
            <a:endParaRPr lang="en-CH" dirty="0"/>
          </a:p>
          <a:p>
            <a:pPr algn="ctr"/>
            <a:r>
              <a:rPr lang="en-CH" dirty="0">
                <a:hlinkClick r:id="rId3"/>
              </a:rPr>
              <a:t>Notebook 2</a:t>
            </a:r>
            <a:endParaRPr lang="en-C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4D4710-CFFF-8C4F-A360-5D04AF394AFF}"/>
              </a:ext>
            </a:extLst>
          </p:cNvPr>
          <p:cNvSpPr/>
          <p:nvPr/>
        </p:nvSpPr>
        <p:spPr>
          <a:xfrm>
            <a:off x="7243026" y="4993500"/>
            <a:ext cx="1413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>
                <a:hlinkClick r:id="rId4"/>
              </a:rPr>
              <a:t>Notebook 3</a:t>
            </a:r>
            <a:endParaRPr lang="en-C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D31169-35B7-3A44-805D-8B81BB1A7FC1}"/>
              </a:ext>
            </a:extLst>
          </p:cNvPr>
          <p:cNvSpPr/>
          <p:nvPr/>
        </p:nvSpPr>
        <p:spPr>
          <a:xfrm>
            <a:off x="1451406" y="1776456"/>
            <a:ext cx="3053144" cy="1476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098" name="Picture 2" descr="Scatterplot featuring a linear support vector machine's decision boundary (dashed line)">
            <a:extLst>
              <a:ext uri="{FF2B5EF4-FFF2-40B4-BE49-F238E27FC236}">
                <a16:creationId xmlns:a16="http://schemas.microsoft.com/office/drawing/2014/main" id="{41F5853E-7008-384B-81F6-9DEC86AE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978" y="1871186"/>
            <a:ext cx="2794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598EFC-F161-5745-A534-C01DB5ACAC8D}"/>
              </a:ext>
            </a:extLst>
          </p:cNvPr>
          <p:cNvSpPr/>
          <p:nvPr/>
        </p:nvSpPr>
        <p:spPr>
          <a:xfrm>
            <a:off x="4841274" y="3519775"/>
            <a:ext cx="30531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H" b="1" dirty="0"/>
              <a:t>t-SNE</a:t>
            </a:r>
          </a:p>
          <a:p>
            <a:pPr algn="ctr"/>
            <a:r>
              <a:rPr lang="en-CH" dirty="0"/>
              <a:t>Minimize difference between original and embedding probability distribution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9BF956-8819-6143-9AD8-012AE8870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985349">
            <a:off x="8610250" y="1981340"/>
            <a:ext cx="1754848" cy="184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7E89E6A-984F-EE48-A76D-289D1BC05F70}"/>
              </a:ext>
            </a:extLst>
          </p:cNvPr>
          <p:cNvSpPr/>
          <p:nvPr/>
        </p:nvSpPr>
        <p:spPr>
          <a:xfrm>
            <a:off x="8063252" y="3542952"/>
            <a:ext cx="30531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H" b="1" dirty="0"/>
              <a:t>UMAP</a:t>
            </a:r>
          </a:p>
          <a:p>
            <a:pPr algn="ctr"/>
            <a:r>
              <a:rPr lang="en-CH" dirty="0"/>
              <a:t>Minimize mismatch between original and embedding network connectivity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4E085B-AEB1-BC49-90FF-08ECB91BE7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3590" y="2107687"/>
            <a:ext cx="1638275" cy="12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4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90F25-F2C9-BF4A-AB42-B6B3E241C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2497" y="345990"/>
            <a:ext cx="9027823" cy="4323830"/>
          </a:xfrm>
        </p:spPr>
        <p:txBody>
          <a:bodyPr numCol="2" spcCol="18000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H" sz="1400" b="1" u="sng" dirty="0"/>
              <a:t>Original Paper Citations:</a:t>
            </a:r>
          </a:p>
          <a:p>
            <a:pPr marL="0" indent="-457200">
              <a:spcBef>
                <a:spcPts val="0"/>
              </a:spcBef>
              <a:buNone/>
            </a:pPr>
            <a:r>
              <a:rPr lang="en-CH" sz="1400" b="1" dirty="0"/>
              <a:t>PCA</a:t>
            </a:r>
          </a:p>
          <a:p>
            <a:pPr marL="0" indent="-457200">
              <a:spcBef>
                <a:spcPts val="0"/>
              </a:spcBef>
              <a:buNone/>
            </a:pPr>
            <a:r>
              <a:rPr lang="en-GB" sz="1400" i="1" dirty="0"/>
              <a:t>Pearson, K. (1901). </a:t>
            </a:r>
            <a:r>
              <a:rPr lang="en-GB" sz="1400" i="1" dirty="0">
                <a:hlinkClick r:id="rId2"/>
              </a:rPr>
              <a:t>"On Lines and Planes of Closest Fit to Systems of Points in Space"</a:t>
            </a:r>
            <a:r>
              <a:rPr lang="en-GB" sz="1400" i="1" dirty="0"/>
              <a:t>. Philosophical Magazine. </a:t>
            </a:r>
            <a:r>
              <a:rPr lang="en-GB" sz="1400" b="1" i="1" dirty="0"/>
              <a:t>2</a:t>
            </a:r>
            <a:r>
              <a:rPr lang="en-GB" sz="1400" i="1" dirty="0"/>
              <a:t> (11): 559-572.</a:t>
            </a:r>
          </a:p>
          <a:p>
            <a:pPr marL="0" indent="-457200">
              <a:spcBef>
                <a:spcPts val="0"/>
              </a:spcBef>
              <a:buNone/>
            </a:pPr>
            <a:endParaRPr lang="en-CH" sz="1400" dirty="0"/>
          </a:p>
          <a:p>
            <a:pPr marL="0" indent="-457200">
              <a:spcBef>
                <a:spcPts val="0"/>
              </a:spcBef>
              <a:buNone/>
            </a:pPr>
            <a:r>
              <a:rPr lang="en-CH" sz="1400" b="1" dirty="0"/>
              <a:t>MDS</a:t>
            </a:r>
            <a:endParaRPr lang="en-CH" sz="1400" dirty="0"/>
          </a:p>
          <a:p>
            <a:pPr marL="0" indent="-457200">
              <a:spcBef>
                <a:spcPts val="0"/>
              </a:spcBef>
              <a:buNone/>
            </a:pPr>
            <a:r>
              <a:rPr lang="en-GB" sz="1400" dirty="0"/>
              <a:t>Torgerson, Warren S. </a:t>
            </a:r>
            <a:r>
              <a:rPr lang="en-GB" sz="1400" dirty="0">
                <a:hlinkClick r:id="rId3"/>
              </a:rPr>
              <a:t>"Multidimensional scaling: I. Theory and method."</a:t>
            </a:r>
            <a:r>
              <a:rPr lang="en-GB" sz="1400" dirty="0"/>
              <a:t> </a:t>
            </a:r>
            <a:r>
              <a:rPr lang="en-GB" sz="1400" i="1" dirty="0"/>
              <a:t>Psychometrika</a:t>
            </a:r>
            <a:r>
              <a:rPr lang="en-GB" sz="1400" dirty="0"/>
              <a:t> 17.4 (1952): 401-419.</a:t>
            </a:r>
          </a:p>
          <a:p>
            <a:pPr marL="0" indent="-457200">
              <a:spcBef>
                <a:spcPts val="0"/>
              </a:spcBef>
              <a:buNone/>
            </a:pPr>
            <a:endParaRPr lang="en-GB" sz="1400" dirty="0"/>
          </a:p>
          <a:p>
            <a:pPr marL="0" indent="-457200">
              <a:spcBef>
                <a:spcPts val="0"/>
              </a:spcBef>
              <a:buNone/>
            </a:pPr>
            <a:r>
              <a:rPr lang="en-CH" sz="1400" b="1" dirty="0"/>
              <a:t>PCR</a:t>
            </a:r>
          </a:p>
          <a:p>
            <a:pPr marL="0" indent="-457200">
              <a:spcBef>
                <a:spcPts val="0"/>
              </a:spcBef>
              <a:buNone/>
            </a:pPr>
            <a:r>
              <a:rPr lang="en-GB" sz="1400" dirty="0"/>
              <a:t>Kendall, Maurice George. </a:t>
            </a:r>
            <a:r>
              <a:rPr lang="en-GB" sz="1400" i="1" dirty="0">
                <a:hlinkClick r:id="rId4"/>
              </a:rPr>
              <a:t>A course in multivariate analysis</a:t>
            </a:r>
            <a:r>
              <a:rPr lang="en-GB" sz="1400" dirty="0">
                <a:hlinkClick r:id="rId4"/>
              </a:rPr>
              <a:t>.</a:t>
            </a:r>
            <a:r>
              <a:rPr lang="en-GB" sz="1400" dirty="0"/>
              <a:t> No. 311.23 K4. 1957.</a:t>
            </a:r>
            <a:endParaRPr lang="en-CH" sz="1400" dirty="0"/>
          </a:p>
          <a:p>
            <a:pPr marL="0" indent="-457200">
              <a:spcBef>
                <a:spcPts val="0"/>
              </a:spcBef>
              <a:buNone/>
            </a:pPr>
            <a:endParaRPr lang="en-CH" sz="1400" dirty="0"/>
          </a:p>
          <a:p>
            <a:pPr marL="0" indent="-457200">
              <a:spcBef>
                <a:spcPts val="0"/>
              </a:spcBef>
              <a:buNone/>
            </a:pPr>
            <a:endParaRPr lang="en-CH" sz="1400" b="1" dirty="0"/>
          </a:p>
          <a:p>
            <a:pPr marL="0" indent="-457200">
              <a:spcBef>
                <a:spcPts val="0"/>
              </a:spcBef>
              <a:buNone/>
            </a:pPr>
            <a:endParaRPr lang="en-CH" sz="1400" b="1" dirty="0"/>
          </a:p>
          <a:p>
            <a:pPr marL="0" indent="-457200">
              <a:spcBef>
                <a:spcPts val="0"/>
              </a:spcBef>
              <a:buNone/>
            </a:pPr>
            <a:r>
              <a:rPr lang="en-CH" sz="1400" b="1" dirty="0"/>
              <a:t>Kernel PCA</a:t>
            </a:r>
          </a:p>
          <a:p>
            <a:pPr marL="0" indent="-457200">
              <a:spcBef>
                <a:spcPts val="0"/>
              </a:spcBef>
              <a:buNone/>
            </a:pPr>
            <a:r>
              <a:rPr lang="en-GB" sz="1400" dirty="0" err="1"/>
              <a:t>Schölkopf</a:t>
            </a:r>
            <a:r>
              <a:rPr lang="en-GB" sz="1400" dirty="0"/>
              <a:t>, Bernhard, Alexander </a:t>
            </a:r>
            <a:r>
              <a:rPr lang="en-GB" sz="1400" dirty="0" err="1"/>
              <a:t>Smola</a:t>
            </a:r>
            <a:r>
              <a:rPr lang="en-GB" sz="1400" dirty="0"/>
              <a:t>, and Klaus-Robert Müller. </a:t>
            </a:r>
            <a:r>
              <a:rPr lang="en-GB" sz="1400" dirty="0">
                <a:hlinkClick r:id="rId5"/>
              </a:rPr>
              <a:t>"Kernel principal component analysis."</a:t>
            </a:r>
            <a:r>
              <a:rPr lang="en-GB" sz="1400" dirty="0"/>
              <a:t> </a:t>
            </a:r>
            <a:r>
              <a:rPr lang="en-GB" sz="1400" i="1" dirty="0"/>
              <a:t>International conference on artificial neural networks</a:t>
            </a:r>
            <a:r>
              <a:rPr lang="en-GB" sz="1400" dirty="0"/>
              <a:t>. Springer, Berlin, Heidelberg, 1997.</a:t>
            </a:r>
          </a:p>
          <a:p>
            <a:pPr marL="0" indent="-457200">
              <a:spcBef>
                <a:spcPts val="0"/>
              </a:spcBef>
              <a:buNone/>
            </a:pPr>
            <a:endParaRPr lang="en-CH" sz="1400" dirty="0"/>
          </a:p>
          <a:p>
            <a:pPr marL="0" indent="-457200">
              <a:spcBef>
                <a:spcPts val="0"/>
              </a:spcBef>
              <a:buNone/>
            </a:pPr>
            <a:r>
              <a:rPr lang="en-CH" sz="1400" b="1" dirty="0"/>
              <a:t>t-SNE</a:t>
            </a:r>
          </a:p>
          <a:p>
            <a:pPr marL="0" indent="-457200">
              <a:spcBef>
                <a:spcPts val="0"/>
              </a:spcBef>
              <a:buNone/>
            </a:pPr>
            <a:r>
              <a:rPr lang="en-GB" sz="1400" dirty="0"/>
              <a:t>Van der </a:t>
            </a:r>
            <a:r>
              <a:rPr lang="en-GB" sz="1400" dirty="0" err="1"/>
              <a:t>Maaten</a:t>
            </a:r>
            <a:r>
              <a:rPr lang="en-GB" sz="1400" dirty="0"/>
              <a:t>, Laurens, and Geoffrey Hinton. </a:t>
            </a:r>
            <a:r>
              <a:rPr lang="en-GB" sz="1400" dirty="0">
                <a:hlinkClick r:id="rId6"/>
              </a:rPr>
              <a:t>"Visualizing data using t-SNE." </a:t>
            </a:r>
            <a:r>
              <a:rPr lang="en-GB" sz="1400" i="1" dirty="0"/>
              <a:t>Journal of machine learning research</a:t>
            </a:r>
            <a:r>
              <a:rPr lang="en-GB" sz="1400" dirty="0"/>
              <a:t> 9.11 (2008).</a:t>
            </a:r>
          </a:p>
          <a:p>
            <a:pPr marL="0" indent="-457200">
              <a:spcBef>
                <a:spcPts val="0"/>
              </a:spcBef>
              <a:buNone/>
            </a:pPr>
            <a:endParaRPr lang="en-CH" sz="1400" dirty="0"/>
          </a:p>
          <a:p>
            <a:pPr marL="0" indent="-457200">
              <a:spcBef>
                <a:spcPts val="0"/>
              </a:spcBef>
              <a:buNone/>
            </a:pPr>
            <a:r>
              <a:rPr lang="en-CH" sz="1400" b="1" dirty="0"/>
              <a:t>UMAP</a:t>
            </a:r>
          </a:p>
          <a:p>
            <a:pPr marL="0" indent="-457200">
              <a:spcBef>
                <a:spcPts val="0"/>
              </a:spcBef>
              <a:buNone/>
            </a:pPr>
            <a:r>
              <a:rPr lang="en-GB" sz="1400" dirty="0"/>
              <a:t>McInnes et al., (2018). </a:t>
            </a:r>
            <a:r>
              <a:rPr lang="en-GB" sz="1400" dirty="0">
                <a:hlinkClick r:id="rId7"/>
              </a:rPr>
              <a:t>UMAP: Uniform Manifold Approximation and Projection. </a:t>
            </a:r>
            <a:r>
              <a:rPr lang="en-GB" sz="1400" dirty="0"/>
              <a:t>Journal of Open Source Software, 3(29), 861.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CA985E-B36A-F644-8D92-A65D3003D038}"/>
              </a:ext>
            </a:extLst>
          </p:cNvPr>
          <p:cNvSpPr/>
          <p:nvPr/>
        </p:nvSpPr>
        <p:spPr>
          <a:xfrm>
            <a:off x="2372496" y="5003452"/>
            <a:ext cx="90278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sz="1400" b="1" u="sng" dirty="0"/>
              <a:t>Further References:</a:t>
            </a:r>
            <a:endParaRPr lang="en-CH" sz="1400" b="1" u="sng" dirty="0">
              <a:hlinkClick r:id="rId8"/>
            </a:endParaRPr>
          </a:p>
          <a:p>
            <a:r>
              <a:rPr lang="en-CH" sz="1400" dirty="0">
                <a:hlinkClick r:id="rId8"/>
              </a:rPr>
              <a:t>kernel-tutorials: </a:t>
            </a:r>
            <a:r>
              <a:rPr lang="en-CH" sz="1400" dirty="0"/>
              <a:t>a set of notebooks building from linear models to hybrid unsupervised-supervised linear and non-linear dimensionality reduction techniques</a:t>
            </a:r>
          </a:p>
          <a:p>
            <a:endParaRPr lang="en-US" sz="1400" dirty="0"/>
          </a:p>
          <a:p>
            <a:r>
              <a:rPr lang="en-GB" sz="1400" dirty="0"/>
              <a:t>R. K. </a:t>
            </a:r>
            <a:r>
              <a:rPr lang="en-GB" sz="1400" dirty="0" err="1"/>
              <a:t>Cersonsky</a:t>
            </a:r>
            <a:r>
              <a:rPr lang="en-GB" sz="1400" dirty="0"/>
              <a:t>, and S. De. Quantum Chemistry in the Age of Machine Learning (ed </a:t>
            </a:r>
            <a:r>
              <a:rPr lang="en-GB" sz="1400" dirty="0" err="1"/>
              <a:t>Dral</a:t>
            </a:r>
            <a:r>
              <a:rPr lang="en-GB" sz="1400" dirty="0"/>
              <a:t>, P.) Chapter 6: Unsupervised Learning. Elsevier, 2022.</a:t>
            </a:r>
            <a:endParaRPr lang="en-CH" sz="1400" dirty="0"/>
          </a:p>
        </p:txBody>
      </p:sp>
    </p:spTree>
    <p:extLst>
      <p:ext uri="{BB962C8B-B14F-4D97-AF65-F5344CB8AC3E}">
        <p14:creationId xmlns:p14="http://schemas.microsoft.com/office/powerpoint/2010/main" val="428734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0F2DE27-1297-4129-8109-8A8F621F6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3576CE-E327-4733-A289-BEFB35F75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EF2E2475-8B34-4000-B8B4-D1C0480EA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AFF0158B-67CA-4E5D-82E9-032946005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E791B238-571A-4C82-9B16-63D94A891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70F10DD1-A998-4B23-8C15-31B7FD35E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AE6BBC61-DC1C-44DA-9B00-6F69CE21D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906CAA79-7669-426E-AB78-3E141D475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DA6EE275-29A0-4962-AFA6-FAD32DF50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2274EE13-0D62-4489-9B61-C616736FA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471730B6-C7FB-45ED-BCC5-40FD45BF2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D6FE80FB-C4EF-4D79-9559-D63549F14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C9CBAF19-21AE-40E8-8965-D5E6042F2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EBA99019-E134-4FD1-9B9C-5F2DCAAA9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00B654CA-DF8B-44BB-BF62-5B028D522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32411C03-987B-42CB-833D-E31A279010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5F9F126A-997B-4B39-8984-6563BA5D7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49617DFE-E17F-4F67-9D22-C41979392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E5441641-3AA6-42CE-8E3B-D39246DDE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6A578EBB-B60C-404B-B968-F9D46DC8B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6A6D1E40-DD2C-4558-954C-47EC7417E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6C40FCAF-C578-4360-9094-9F66028B7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63EAC42D-DC17-4FCB-B8F4-6AFBDA29C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23" name="Content Placeholder 4">
            <a:extLst>
              <a:ext uri="{FF2B5EF4-FFF2-40B4-BE49-F238E27FC236}">
                <a16:creationId xmlns:a16="http://schemas.microsoft.com/office/drawing/2014/main" id="{FFAE2E1C-95A6-4E20-9DF6-FDCFA01E9E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8443791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1" name="Title 1">
            <a:extLst>
              <a:ext uri="{FF2B5EF4-FFF2-40B4-BE49-F238E27FC236}">
                <a16:creationId xmlns:a16="http://schemas.microsoft.com/office/drawing/2014/main" id="{E7D3816B-3FBE-BE4A-9592-4FA84BF49148}"/>
              </a:ext>
            </a:extLst>
          </p:cNvPr>
          <p:cNvSpPr txBox="1">
            <a:spLocks/>
          </p:cNvSpPr>
          <p:nvPr/>
        </p:nvSpPr>
        <p:spPr>
          <a:xfrm>
            <a:off x="674065" y="691556"/>
            <a:ext cx="6906872" cy="83674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40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8100" dirty="0">
                <a:solidFill>
                  <a:schemeClr val="tx1"/>
                </a:solidFill>
              </a:rPr>
              <a:t>Today’s Schedule</a:t>
            </a:r>
            <a:endParaRPr lang="en-CH" sz="8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13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62ADD3E0-5D8C-2A4D-A7C0-8F5C95240B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graphicEl>
                                              <a:dgm id="{62ADD3E0-5D8C-2A4D-A7C0-8F5C95240B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FFC5495-C9CF-9743-8479-3D30A5CCC3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graphicEl>
                                              <a:dgm id="{1FFC5495-C9CF-9743-8479-3D30A5CCC3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F167226-3AED-FC4E-AB05-1A16FB1AFE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>
                                            <p:graphicEl>
                                              <a:dgm id="{AF167226-3AED-FC4E-AB05-1A16FB1AFE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EE474895-F7C9-A242-94CB-FA04FD6740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>
                                            <p:graphicEl>
                                              <a:dgm id="{EE474895-F7C9-A242-94CB-FA04FD6740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9E3C3AE-C0E7-734A-8929-4D472EF242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>
                                            <p:graphicEl>
                                              <a:dgm id="{D9E3C3AE-C0E7-734A-8929-4D472EF242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4683CC20-5538-144C-84CC-13F05D73B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>
                                            <p:graphicEl>
                                              <a:dgm id="{4683CC20-5538-144C-84CC-13F05D73B7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38E63409-73FD-4F41-88C7-ECA0F161B1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>
                                            <p:graphicEl>
                                              <a:dgm id="{38E63409-73FD-4F41-88C7-ECA0F161B1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C0EAF592-2012-7F42-A979-9AE8B80D56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>
                                            <p:graphicEl>
                                              <a:dgm id="{C0EAF592-2012-7F42-A979-9AE8B80D56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79DB290-8DED-3043-96CE-01D4403701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>
                                            <p:graphicEl>
                                              <a:dgm id="{F79DB290-8DED-3043-96CE-01D4403701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61A696F8-CF28-5D4E-B863-325ACCA138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>
                                            <p:graphicEl>
                                              <a:dgm id="{61A696F8-CF28-5D4E-B863-325ACCA138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EDF9D3A4-AFDC-7D4D-AB4C-FA598DDCF8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>
                                            <p:graphicEl>
                                              <a:dgm id="{EDF9D3A4-AFDC-7D4D-AB4C-FA598DDCF8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345E45EA-5AB6-9C45-AC98-BC7D5ADCBA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>
                                            <p:graphicEl>
                                              <a:dgm id="{345E45EA-5AB6-9C45-AC98-BC7D5ADCBA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80C160A7-4CB6-2341-BD56-74B4D65709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>
                                            <p:graphicEl>
                                              <a:dgm id="{80C160A7-4CB6-2341-BD56-74B4D65709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03244E1-7907-884D-A268-6ADD74744D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>
                                            <p:graphicEl>
                                              <a:dgm id="{F03244E1-7907-884D-A268-6ADD74744D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BED65618-F411-F449-A6A1-A46A066363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>
                                            <p:graphicEl>
                                              <a:dgm id="{BED65618-F411-F449-A6A1-A46A066363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E4CA687F-AFCC-984B-A2EF-BFA57400C6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>
                                            <p:graphicEl>
                                              <a:dgm id="{E4CA687F-AFCC-984B-A2EF-BFA57400C6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75024D2-89DE-BA47-B2D8-AE4618A7D3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>
                                            <p:graphicEl>
                                              <a:dgm id="{A75024D2-89DE-BA47-B2D8-AE4618A7D3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C12A4735-46CE-1448-8251-B2FBA82B7E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>
                                            <p:graphicEl>
                                              <a:dgm id="{C12A4735-46CE-1448-8251-B2FBA82B7E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CAAAAC9-DD1A-B247-8F3F-87A769E3A9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>
                                            <p:graphicEl>
                                              <a:dgm id="{0CAAAAC9-DD1A-B247-8F3F-87A769E3A9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A15EA9B-A3C5-294A-918B-419554C7B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>
                                            <p:graphicEl>
                                              <a:dgm id="{AA15EA9B-A3C5-294A-918B-419554C7B8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1B602F6-2E36-1048-B07A-CDE3AC83D2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>
                                            <p:graphicEl>
                                              <a:dgm id="{01B602F6-2E36-1048-B07A-CDE3AC83D2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5194546C-96C9-6141-8860-C662A5B73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>
                                            <p:graphicEl>
                                              <a:dgm id="{5194546C-96C9-6141-8860-C662A5B73C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2AF2F3C-0883-DF4D-B566-BDBD4F4C79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>
                                            <p:graphicEl>
                                              <a:dgm id="{72AF2F3C-0883-DF4D-B566-BDBD4F4C79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EB6A2A5-B97A-E347-9FFE-53F641099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>
                                            <p:graphicEl>
                                              <a:dgm id="{1EB6A2A5-B97A-E347-9FFE-53F6410998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EF1A7780-0A92-E14C-984C-3B8ED7A8CC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>
                                            <p:graphicEl>
                                              <a:dgm id="{EF1A7780-0A92-E14C-984C-3B8ED7A8CC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8176660E-DDD6-A34F-AD1C-B83EE485EC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3">
                                            <p:graphicEl>
                                              <a:dgm id="{8176660E-DDD6-A34F-AD1C-B83EE485EC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4A9FD80-7D63-C442-A7AB-96831965E9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>
                                            <p:graphicEl>
                                              <a:dgm id="{14A9FD80-7D63-C442-A7AB-96831965E9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3FFDC408-B04C-0A4F-B341-AEA748C38C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">
                                            <p:graphicEl>
                                              <a:dgm id="{3FFDC408-B04C-0A4F-B341-AEA748C38C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47E6EA59-8782-734C-91D8-FC38E6CC60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">
                                            <p:graphicEl>
                                              <a:dgm id="{47E6EA59-8782-734C-91D8-FC38E6CC60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789BD15-EFFD-FB4A-85D0-9FDFCAC79F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3">
                                            <p:graphicEl>
                                              <a:dgm id="{F789BD15-EFFD-FB4A-85D0-9FDFCAC79F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3E24C71-8A95-C145-B85E-8A4D3B5FAC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3">
                                            <p:graphicEl>
                                              <a:dgm id="{13E24C71-8A95-C145-B85E-8A4D3B5FAC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07465C5-5F81-7440-9FC5-026BF774E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3">
                                            <p:graphicEl>
                                              <a:dgm id="{D07465C5-5F81-7440-9FC5-026BF774E1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91A406F-A609-364C-A201-49E800D6FD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3">
                                            <p:graphicEl>
                                              <a:dgm id="{D91A406F-A609-364C-A201-49E800D6FD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40568308-6C04-334C-8168-A69919D4BB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3">
                                            <p:graphicEl>
                                              <a:dgm id="{40568308-6C04-334C-8168-A69919D4BB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47C0EA8B-7566-BD41-8369-0647B3EFE4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3">
                                            <p:graphicEl>
                                              <a:dgm id="{47C0EA8B-7566-BD41-8369-0647B3EFE4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43F93C28-90AF-A14A-86C6-359417A3E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3">
                                            <p:graphicEl>
                                              <a:dgm id="{43F93C28-90AF-A14A-86C6-359417A3E4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234D348D-AC88-9D43-B16E-DFC01C4276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3">
                                            <p:graphicEl>
                                              <a:dgm id="{234D348D-AC88-9D43-B16E-DFC01C4276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20A234D-B9A4-4358-82C4-55B27FDC0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D6AD3151-F96E-4F8D-9B74-990ABE183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B3504A37-677D-4553-961E-C8504E1AD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E1A9F12C-7B47-41B8-9DF3-74E2A7255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AB64BA4D-764E-43AA-B546-158AAB0F2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C13AB19E-C06F-42CE-8C07-8BCE182DA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57D2BFA-CF18-4381-89A7-ED3624346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4C422A6-48B9-4629-8FEF-0AA2FCF8A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44431652-9C96-4555-8585-20ACDFB21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BA82E172-9439-4927-ABE2-364FD3AA9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137DE69-451C-4993-8AF3-1DDDD1751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430B95C1-206E-4B3D-85F7-10E2EE73C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3D23E2F8-938B-4A52-B35F-94F1331E9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A7371A20-A9C7-40DA-BE71-2D23D3F8F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AD5A9C0B-2DF6-47B7-B7F4-DC52B4665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AA3FFED2-A833-473E-869C-C67C78EF1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DD3136B0-EC59-42D1-AED9-1E7B23AE0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516A793C-A2AA-409E-9AFD-31EBC9918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A91A9330-6EF3-4068-9E05-EFD9E5814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363F339A-2F0F-497A-9A97-6E1D4A38A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BF14AA4-98BB-49F7-8A26-B9611695C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69B412D-486A-40AE-AD13-012CFC18C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05FE3073-1BF6-4D01-B519-32947061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44938A-7410-4F44-8642-3F1272DED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A34A8-3F65-CF43-95B1-EBE8D4B7D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043" y="1286121"/>
            <a:ext cx="8679915" cy="3171375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>
                <a:solidFill>
                  <a:schemeClr val="tx1"/>
                </a:solidFill>
              </a:rPr>
              <a:t>The Need for and Motivations of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2900691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7">
            <a:extLst>
              <a:ext uri="{FF2B5EF4-FFF2-40B4-BE49-F238E27FC236}">
                <a16:creationId xmlns:a16="http://schemas.microsoft.com/office/drawing/2014/main" id="{C65F12AE-6389-B44C-B693-C38B2D0B3B93}"/>
              </a:ext>
            </a:extLst>
          </p:cNvPr>
          <p:cNvSpPr txBox="1">
            <a:spLocks/>
          </p:cNvSpPr>
          <p:nvPr/>
        </p:nvSpPr>
        <p:spPr>
          <a:xfrm>
            <a:off x="489675" y="969142"/>
            <a:ext cx="3119756" cy="4171278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MLIPs require high information density feature sets that mimic the behavior and symmetries of atoms.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37581C-6937-F945-946D-3940EF18E821}"/>
              </a:ext>
            </a:extLst>
          </p:cNvPr>
          <p:cNvSpPr/>
          <p:nvPr/>
        </p:nvSpPr>
        <p:spPr>
          <a:xfrm>
            <a:off x="661442" y="560707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 err="1"/>
              <a:t>Jörg</a:t>
            </a:r>
            <a:r>
              <a:rPr lang="en-GB" sz="1200" dirty="0"/>
              <a:t> </a:t>
            </a:r>
            <a:r>
              <a:rPr lang="en-GB" sz="1200" dirty="0" err="1"/>
              <a:t>Behler</a:t>
            </a:r>
            <a:endParaRPr lang="en-GB" sz="1200" dirty="0"/>
          </a:p>
          <a:p>
            <a:r>
              <a:rPr lang="en-GB" sz="1200" dirty="0"/>
              <a:t>J. Chem. Phys. 145, 170901 (2016)</a:t>
            </a:r>
          </a:p>
          <a:p>
            <a:r>
              <a:rPr lang="en-GB" sz="1200" u="sng" dirty="0"/>
              <a:t>https</a:t>
            </a:r>
            <a:r>
              <a:rPr lang="en-GB" sz="1200" dirty="0"/>
              <a:t>://</a:t>
            </a:r>
            <a:r>
              <a:rPr lang="en-GB" sz="1200" dirty="0" err="1"/>
              <a:t>doi.org</a:t>
            </a:r>
            <a:r>
              <a:rPr lang="en-GB" sz="1200" dirty="0"/>
              <a:t>/10.1063/1.4966192</a:t>
            </a:r>
            <a:endParaRPr lang="en-CH" sz="12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6A0BDB6-3F13-1F47-A070-5B96D2645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509" y="969142"/>
            <a:ext cx="8242670" cy="508590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9BD5DBE-F821-9143-9A8D-77AB27289B25}"/>
              </a:ext>
            </a:extLst>
          </p:cNvPr>
          <p:cNvSpPr/>
          <p:nvPr/>
        </p:nvSpPr>
        <p:spPr>
          <a:xfrm>
            <a:off x="5760301" y="570295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1200" dirty="0"/>
              <a:t>Felix </a:t>
            </a:r>
            <a:r>
              <a:rPr lang="en-GB" sz="1200" dirty="0" err="1"/>
              <a:t>Musil</a:t>
            </a:r>
            <a:r>
              <a:rPr lang="en-GB" sz="1200" dirty="0"/>
              <a:t>, et al.</a:t>
            </a:r>
          </a:p>
          <a:p>
            <a:pPr algn="r"/>
            <a:r>
              <a:rPr lang="en-GB" sz="1200" i="1" dirty="0"/>
              <a:t>Chemical Reviews</a:t>
            </a:r>
            <a:r>
              <a:rPr lang="en-GB" sz="1200" dirty="0"/>
              <a:t> </a:t>
            </a:r>
            <a:r>
              <a:rPr lang="en-GB" sz="1200" b="1" dirty="0"/>
              <a:t>2021</a:t>
            </a:r>
            <a:r>
              <a:rPr lang="en-GB" sz="1200" dirty="0"/>
              <a:t> </a:t>
            </a:r>
            <a:r>
              <a:rPr lang="en-GB" sz="1200" i="1" dirty="0"/>
              <a:t>121</a:t>
            </a:r>
            <a:r>
              <a:rPr lang="en-GB" sz="1200" dirty="0"/>
              <a:t> (16), 9759-9815</a:t>
            </a:r>
          </a:p>
          <a:p>
            <a:pPr algn="r"/>
            <a:r>
              <a:rPr lang="en-GB" sz="1200" dirty="0"/>
              <a:t>DOI: 10.1021/acs.chemrev.1c00021</a:t>
            </a:r>
            <a:endParaRPr lang="en-CH" sz="12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10A296A-225F-3A44-AD91-9860B764A19B}"/>
              </a:ext>
            </a:extLst>
          </p:cNvPr>
          <p:cNvSpPr/>
          <p:nvPr/>
        </p:nvSpPr>
        <p:spPr>
          <a:xfrm>
            <a:off x="4442484" y="2848303"/>
            <a:ext cx="781158" cy="24173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4833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53BFB-864F-5A42-9E8E-307233C20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FB8EB-14FF-DD43-9801-388A1EAE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386F4-F573-1449-A609-E4F86D872C2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E3743B-8EC3-B147-9E37-1F04C6AD28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540" r="58473" b="6309"/>
          <a:stretch/>
        </p:blipFill>
        <p:spPr>
          <a:xfrm>
            <a:off x="9482418" y="1825273"/>
            <a:ext cx="1871382" cy="1828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E26835-62C5-A946-9306-9746B7C0D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78" t="68540" b="4661"/>
          <a:stretch/>
        </p:blipFill>
        <p:spPr>
          <a:xfrm>
            <a:off x="6575513" y="1705491"/>
            <a:ext cx="1988343" cy="19478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84100B-9327-C74B-9283-FF4366AA85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00" b="63200" l="0" r="40968">
                        <a14:foregroundMark x1="1613" y1="40000" x2="37097" y2="61000"/>
                        <a14:foregroundMark x1="37097" y1="39200" x2="645" y2="61200"/>
                        <a14:foregroundMark x1="2903" y1="40200" x2="37097" y2="39800"/>
                        <a14:foregroundMark x1="34839" y1="39800" x2="36452" y2="60800"/>
                        <a14:foregroundMark x1="36129" y1="60600" x2="2903" y2="60800"/>
                        <a14:foregroundMark x1="2258" y1="39600" x2="2581" y2="61400"/>
                        <a14:foregroundMark x1="9677" y1="49400" x2="31290" y2="49600"/>
                        <a14:foregroundMark x1="16774" y1="43600" x2="17419" y2="59400"/>
                        <a14:foregroundMark x1="26129" y1="57600" x2="4194" y2="48600"/>
                      </a14:backgroundRemoval>
                    </a14:imgEffect>
                  </a14:imgLayer>
                </a14:imgProps>
              </a:ext>
            </a:extLst>
          </a:blip>
          <a:srcRect t="34761" r="59618" b="36950"/>
          <a:stretch/>
        </p:blipFill>
        <p:spPr>
          <a:xfrm>
            <a:off x="868345" y="1597191"/>
            <a:ext cx="1819782" cy="20561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1CEFDD-5AF8-0E40-9F5D-6B7B23B32A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800" b="64800" l="54194" r="100000">
                        <a14:foregroundMark x1="56452" y1="62400" x2="94839" y2="39000"/>
                        <a14:foregroundMark x1="57742" y1="38800" x2="95484" y2="61800"/>
                        <a14:foregroundMark x1="95484" y1="61800" x2="57419" y2="61200"/>
                        <a14:foregroundMark x1="58710" y1="61000" x2="58065" y2="56400"/>
                        <a14:foregroundMark x1="55806" y1="38800" x2="94516" y2="39000"/>
                        <a14:foregroundMark x1="57097" y1="39200" x2="57419" y2="43200"/>
                        <a14:foregroundMark x1="59355" y1="42000" x2="62258" y2="45200"/>
                        <a14:foregroundMark x1="59677" y1="41000" x2="59677" y2="57600"/>
                        <a14:backgroundMark x1="56774" y1="64200" x2="91290" y2="63800"/>
                        <a14:backgroundMark x1="89032" y1="62800" x2="56774" y2="63000"/>
                        <a14:backgroundMark x1="55806" y1="46400" x2="55806" y2="50200"/>
                        <a14:backgroundMark x1="57419" y1="44200" x2="58065" y2="52400"/>
                        <a14:backgroundMark x1="58065" y1="44800" x2="58710" y2="53400"/>
                      </a14:backgroundRemoval>
                    </a14:imgEffect>
                  </a14:imgLayer>
                </a14:imgProps>
              </a:ext>
            </a:extLst>
          </a:blip>
          <a:srcRect l="54504" t="34761" b="35525"/>
          <a:stretch/>
        </p:blipFill>
        <p:spPr>
          <a:xfrm>
            <a:off x="3606688" y="1632120"/>
            <a:ext cx="2050264" cy="215970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0B5ADE44-C903-8046-8CB8-14CEE8C0442A}"/>
              </a:ext>
            </a:extLst>
          </p:cNvPr>
          <p:cNvGrpSpPr/>
          <p:nvPr/>
        </p:nvGrpSpPr>
        <p:grpSpPr>
          <a:xfrm>
            <a:off x="2498070" y="4197698"/>
            <a:ext cx="1413913" cy="933018"/>
            <a:chOff x="2660971" y="4641846"/>
            <a:chExt cx="1413913" cy="933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B4AE35-1719-024A-935F-E9E431D80BE6}"/>
                    </a:ext>
                  </a:extLst>
                </p:cNvPr>
                <p:cNvSpPr txBox="1"/>
                <p:nvPr/>
              </p:nvSpPr>
              <p:spPr>
                <a:xfrm>
                  <a:off x="2660971" y="5062736"/>
                  <a:ext cx="1413913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B4AE35-1719-024A-935F-E9E431D80B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0971" y="5062736"/>
                  <a:ext cx="1413913" cy="512128"/>
                </a:xfrm>
                <a:prstGeom prst="rect">
                  <a:avLst/>
                </a:prstGeom>
                <a:blipFill>
                  <a:blip r:embed="rId8"/>
                  <a:stretch>
                    <a:fillRect l="-57143" t="-200000" r="-3571" b="-2804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056273-7E64-C343-9427-365E061B3F91}"/>
                </a:ext>
              </a:extLst>
            </p:cNvPr>
            <p:cNvSpPr txBox="1"/>
            <p:nvPr/>
          </p:nvSpPr>
          <p:spPr>
            <a:xfrm>
              <a:off x="2666453" y="4641846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density field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6B7F7A-52E3-AD4D-9B8B-D3F84686C80C}"/>
              </a:ext>
            </a:extLst>
          </p:cNvPr>
          <p:cNvGrpSpPr/>
          <p:nvPr/>
        </p:nvGrpSpPr>
        <p:grpSpPr>
          <a:xfrm>
            <a:off x="5049481" y="4188926"/>
            <a:ext cx="2146742" cy="1040195"/>
            <a:chOff x="5322061" y="4641846"/>
            <a:chExt cx="2146742" cy="1040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5EB6C9E-4A84-0146-8307-3A36FC090DB4}"/>
                    </a:ext>
                  </a:extLst>
                </p:cNvPr>
                <p:cNvSpPr txBox="1"/>
                <p:nvPr/>
              </p:nvSpPr>
              <p:spPr>
                <a:xfrm>
                  <a:off x="6132347" y="4955560"/>
                  <a:ext cx="526170" cy="7264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5EB6C9E-4A84-0146-8307-3A36FC090D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2347" y="4955560"/>
                  <a:ext cx="526170" cy="726481"/>
                </a:xfrm>
                <a:prstGeom prst="rect">
                  <a:avLst/>
                </a:prstGeom>
                <a:blipFill>
                  <a:blip r:embed="rId9"/>
                  <a:stretch>
                    <a:fillRect l="-174419" t="-153448" r="-90698" b="-2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8DACE1-9C45-8645-938D-88F19C74E878}"/>
                </a:ext>
              </a:extLst>
            </p:cNvPr>
            <p:cNvSpPr txBox="1"/>
            <p:nvPr/>
          </p:nvSpPr>
          <p:spPr>
            <a:xfrm>
              <a:off x="5322061" y="4641846"/>
              <a:ext cx="2146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translation average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5449D28-3526-624D-BCC0-5FEB7AE64A7B}"/>
              </a:ext>
            </a:extLst>
          </p:cNvPr>
          <p:cNvGrpSpPr/>
          <p:nvPr/>
        </p:nvGrpSpPr>
        <p:grpSpPr>
          <a:xfrm>
            <a:off x="8130411" y="4237424"/>
            <a:ext cx="1851789" cy="1040195"/>
            <a:chOff x="7831128" y="4641846"/>
            <a:chExt cx="1851789" cy="1040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75A1189-E88C-A149-92E6-ED5C1DA6584F}"/>
                    </a:ext>
                  </a:extLst>
                </p:cNvPr>
                <p:cNvSpPr txBox="1"/>
                <p:nvPr/>
              </p:nvSpPr>
              <p:spPr>
                <a:xfrm>
                  <a:off x="8465340" y="4955560"/>
                  <a:ext cx="583365" cy="7264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brk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75A1189-E88C-A149-92E6-ED5C1DA65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340" y="4955560"/>
                  <a:ext cx="583365" cy="726481"/>
                </a:xfrm>
                <a:prstGeom prst="rect">
                  <a:avLst/>
                </a:prstGeom>
                <a:blipFill>
                  <a:blip r:embed="rId10"/>
                  <a:stretch>
                    <a:fillRect l="-159574" t="-149153" r="-74468" b="-2135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563462-9EC9-D94A-95F2-3F9838A6AAB0}"/>
                </a:ext>
              </a:extLst>
            </p:cNvPr>
            <p:cNvSpPr txBox="1"/>
            <p:nvPr/>
          </p:nvSpPr>
          <p:spPr>
            <a:xfrm>
              <a:off x="7831128" y="4641846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rotation average</a:t>
              </a:r>
            </a:p>
          </p:txBody>
        </p:sp>
      </p:grp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CBF43B09-DD6C-5A48-A9B6-F26D9D0D8BF7}"/>
              </a:ext>
            </a:extLst>
          </p:cNvPr>
          <p:cNvCxnSpPr/>
          <p:nvPr/>
        </p:nvCxnSpPr>
        <p:spPr>
          <a:xfrm rot="16200000" flipH="1">
            <a:off x="6116502" y="2143912"/>
            <a:ext cx="12700" cy="2853584"/>
          </a:xfrm>
          <a:prstGeom prst="curvedConnector3">
            <a:avLst>
              <a:gd name="adj1" fmla="val 45529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A68CA2EA-FF84-B744-93A6-068A2EF6F836}"/>
              </a:ext>
            </a:extLst>
          </p:cNvPr>
          <p:cNvCxnSpPr/>
          <p:nvPr/>
        </p:nvCxnSpPr>
        <p:spPr>
          <a:xfrm rot="16200000" flipH="1">
            <a:off x="9016787" y="2178260"/>
            <a:ext cx="12700" cy="2853584"/>
          </a:xfrm>
          <a:prstGeom prst="curvedConnector3">
            <a:avLst>
              <a:gd name="adj1" fmla="val 45529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91E7DD86-49FF-5C40-88DD-B7ECACE336C5}"/>
              </a:ext>
            </a:extLst>
          </p:cNvPr>
          <p:cNvCxnSpPr/>
          <p:nvPr/>
        </p:nvCxnSpPr>
        <p:spPr>
          <a:xfrm rot="16200000" flipH="1">
            <a:off x="3198677" y="2121821"/>
            <a:ext cx="12700" cy="2853584"/>
          </a:xfrm>
          <a:prstGeom prst="curvedConnector3">
            <a:avLst>
              <a:gd name="adj1" fmla="val 45529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9E8A319-3BBF-584E-8F90-99792DB79DF7}"/>
                  </a:ext>
                </a:extLst>
              </p:cNvPr>
              <p:cNvSpPr/>
              <p:nvPr/>
            </p:nvSpPr>
            <p:spPr>
              <a:xfrm>
                <a:off x="-79732" y="5628054"/>
                <a:ext cx="9693088" cy="526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Atom Centered Density: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𝑎𝑛𝑙𝑚</m:t>
                        </m:r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</m:acc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9E8A319-3BBF-584E-8F90-99792DB79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732" y="5628054"/>
                <a:ext cx="9693088" cy="526619"/>
              </a:xfrm>
              <a:prstGeom prst="rect">
                <a:avLst/>
              </a:prstGeom>
              <a:blipFill>
                <a:blip r:embed="rId11"/>
                <a:stretch>
                  <a:fillRect t="-132558" b="-19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>
            <a:extLst>
              <a:ext uri="{FF2B5EF4-FFF2-40B4-BE49-F238E27FC236}">
                <a16:creationId xmlns:a16="http://schemas.microsoft.com/office/drawing/2014/main" id="{F7A64DC8-E295-E149-8F2C-E92A1C3D09EF}"/>
              </a:ext>
            </a:extLst>
          </p:cNvPr>
          <p:cNvSpPr/>
          <p:nvPr/>
        </p:nvSpPr>
        <p:spPr>
          <a:xfrm>
            <a:off x="7908832" y="5628053"/>
            <a:ext cx="819150" cy="526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3AD2EDD-9348-CF48-809F-D60F2A1B9474}"/>
              </a:ext>
            </a:extLst>
          </p:cNvPr>
          <p:cNvSpPr/>
          <p:nvPr/>
        </p:nvSpPr>
        <p:spPr>
          <a:xfrm>
            <a:off x="8747913" y="5628053"/>
            <a:ext cx="819150" cy="526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88001EB-021F-A747-9AC5-6A94E9AEB859}"/>
              </a:ext>
            </a:extLst>
          </p:cNvPr>
          <p:cNvSpPr/>
          <p:nvPr/>
        </p:nvSpPr>
        <p:spPr>
          <a:xfrm>
            <a:off x="7170644" y="5628053"/>
            <a:ext cx="753356" cy="526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BEB50BC-36F1-B340-AC9A-BA65D4EFCBD2}"/>
              </a:ext>
            </a:extLst>
          </p:cNvPr>
          <p:cNvCxnSpPr>
            <a:cxnSpLocks/>
            <a:stCxn id="26" idx="2"/>
            <a:endCxn id="63" idx="0"/>
          </p:cNvCxnSpPr>
          <p:nvPr/>
        </p:nvCxnSpPr>
        <p:spPr>
          <a:xfrm>
            <a:off x="3205027" y="5130716"/>
            <a:ext cx="4342295" cy="49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BA9189E-2776-5946-9E2B-95DDEDCA0A7C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6210300" y="5130716"/>
            <a:ext cx="2108107" cy="49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8A809DE-6DF5-4742-B4C6-30EB65E8584E}"/>
              </a:ext>
            </a:extLst>
          </p:cNvPr>
          <p:cNvCxnSpPr>
            <a:cxnSpLocks/>
            <a:endCxn id="62" idx="0"/>
          </p:cNvCxnSpPr>
          <p:nvPr/>
        </p:nvCxnSpPr>
        <p:spPr>
          <a:xfrm>
            <a:off x="9157488" y="5130716"/>
            <a:ext cx="0" cy="49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3FAB07ED-47F8-764A-B6FD-94943136F908}"/>
              </a:ext>
            </a:extLst>
          </p:cNvPr>
          <p:cNvSpPr/>
          <p:nvPr/>
        </p:nvSpPr>
        <p:spPr>
          <a:xfrm>
            <a:off x="838200" y="6195445"/>
            <a:ext cx="1051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</a:rPr>
              <a:t>Figure adapted from: F. </a:t>
            </a:r>
            <a:r>
              <a:rPr lang="en-US" sz="1200" dirty="0" err="1">
                <a:solidFill>
                  <a:srgbClr val="222222"/>
                </a:solidFill>
              </a:rPr>
              <a:t>Musil</a:t>
            </a:r>
            <a:r>
              <a:rPr lang="en-US" sz="1200" dirty="0">
                <a:solidFill>
                  <a:srgbClr val="222222"/>
                </a:solidFill>
              </a:rPr>
              <a:t>, et al. Chem. Rev. 2021.</a:t>
            </a:r>
            <a:endParaRPr lang="en-US" sz="1200" dirty="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B37601F-070F-A042-ADCF-1C3D484350A3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6210300" y="5130716"/>
            <a:ext cx="1337022" cy="49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1A46D8-4DCB-FC40-A859-45DBE8C7CB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12950" y="382588"/>
            <a:ext cx="10179050" cy="1492250"/>
          </a:xfrm>
        </p:spPr>
        <p:txBody>
          <a:bodyPr>
            <a:noAutofit/>
          </a:bodyPr>
          <a:lstStyle/>
          <a:p>
            <a:pPr algn="r"/>
            <a:r>
              <a:rPr lang="en-US" sz="3200" dirty="0"/>
              <a:t>One way to encode the molecular geometry is by assuming a Gaussian centered on each atom, and then integrating over all translations and rotations.</a:t>
            </a:r>
          </a:p>
        </p:txBody>
      </p:sp>
    </p:spTree>
    <p:extLst>
      <p:ext uri="{BB962C8B-B14F-4D97-AF65-F5344CB8AC3E}">
        <p14:creationId xmlns:p14="http://schemas.microsoft.com/office/powerpoint/2010/main" val="160948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 animBg="1"/>
      <p:bldP spid="62" grpId="0" animBg="1"/>
      <p:bldP spid="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C3F6B45-6BF8-A94C-BF66-9F64D1714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957" y="2692509"/>
            <a:ext cx="6992450" cy="41212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58B5A75-D885-6B47-9B3B-CB93CA65D6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84" t="14627" r="34836" b="11051"/>
          <a:stretch/>
        </p:blipFill>
        <p:spPr>
          <a:xfrm>
            <a:off x="1180208" y="2057558"/>
            <a:ext cx="3446310" cy="36400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2C818-7914-9E44-BB84-E430B2111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386F4-F573-1449-A609-E4F86D872C29}" type="slidenum">
              <a:rPr lang="en-US" smtClean="0"/>
              <a:pPr/>
              <a:t>6</a:t>
            </a:fld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F6C0C2-B4AA-234B-8176-8842F7E9C5AB}"/>
              </a:ext>
            </a:extLst>
          </p:cNvPr>
          <p:cNvCxnSpPr>
            <a:cxnSpLocks/>
          </p:cNvCxnSpPr>
          <p:nvPr/>
        </p:nvCxnSpPr>
        <p:spPr>
          <a:xfrm flipH="1">
            <a:off x="2057297" y="3932594"/>
            <a:ext cx="1443486" cy="4770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765808-B9F1-3443-A060-7529854FED6C}"/>
              </a:ext>
            </a:extLst>
          </p:cNvPr>
          <p:cNvCxnSpPr>
            <a:cxnSpLocks/>
          </p:cNvCxnSpPr>
          <p:nvPr/>
        </p:nvCxnSpPr>
        <p:spPr>
          <a:xfrm flipH="1" flipV="1">
            <a:off x="3438018" y="2641073"/>
            <a:ext cx="57507" cy="1298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0B9247E-EBB4-EA4E-9151-F3563CF3AEA4}"/>
                  </a:ext>
                </a:extLst>
              </p:cNvPr>
              <p:cNvSpPr/>
              <p:nvPr/>
            </p:nvSpPr>
            <p:spPr>
              <a:xfrm>
                <a:off x="6096000" y="1464220"/>
                <a:ext cx="5460605" cy="14547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SOAP Vector (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3−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body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correlation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function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): </m:t>
                    </m:r>
                  </m:oMath>
                </a14:m>
                <a:endParaRPr lang="en-US" sz="2000" b="0" i="0" dirty="0"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𝑙𝑚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0B9247E-EBB4-EA4E-9151-F3563CF3A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464220"/>
                <a:ext cx="5460605" cy="1454757"/>
              </a:xfrm>
              <a:prstGeom prst="rect">
                <a:avLst/>
              </a:prstGeom>
              <a:blipFill>
                <a:blip r:embed="rId4"/>
                <a:stretch>
                  <a:fillRect t="-30172" r="-465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A2856B-34FB-834A-B864-F3842DBB1D75}"/>
              </a:ext>
            </a:extLst>
          </p:cNvPr>
          <p:cNvCxnSpPr>
            <a:cxnSpLocks/>
          </p:cNvCxnSpPr>
          <p:nvPr/>
        </p:nvCxnSpPr>
        <p:spPr>
          <a:xfrm>
            <a:off x="3080351" y="5227766"/>
            <a:ext cx="16816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14F7C8-D868-9243-8739-943D7A1C7036}"/>
              </a:ext>
            </a:extLst>
          </p:cNvPr>
          <p:cNvCxnSpPr>
            <a:cxnSpLocks/>
          </p:cNvCxnSpPr>
          <p:nvPr/>
        </p:nvCxnSpPr>
        <p:spPr>
          <a:xfrm>
            <a:off x="5294979" y="6238901"/>
            <a:ext cx="54549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40202F-A4A8-4446-AEAC-0876EA49939C}"/>
                  </a:ext>
                </a:extLst>
              </p:cNvPr>
              <p:cNvSpPr txBox="1"/>
              <p:nvPr/>
            </p:nvSpPr>
            <p:spPr>
              <a:xfrm>
                <a:off x="5255424" y="6233239"/>
                <a:ext cx="6261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00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10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00" i="0" dirty="0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000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000" i="0" dirty="0" err="1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10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000" b="0" i="0" dirty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US" sz="1000" b="0" i="0" dirty="0" smtClean="0"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40202F-A4A8-4446-AEAC-0876EA499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424" y="6233239"/>
                <a:ext cx="626197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7F06DFEA-4219-8048-99AF-2D7B8CB75384}"/>
              </a:ext>
            </a:extLst>
          </p:cNvPr>
          <p:cNvSpPr txBox="1">
            <a:spLocks/>
          </p:cNvSpPr>
          <p:nvPr/>
        </p:nvSpPr>
        <p:spPr>
          <a:xfrm>
            <a:off x="2012950" y="382588"/>
            <a:ext cx="10179050" cy="1492250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/>
              <a:t>A popular schema for ML models of materials is the three-body SOAP (smooth overlap of atomic positions).</a:t>
            </a:r>
          </a:p>
        </p:txBody>
      </p:sp>
    </p:spTree>
    <p:extLst>
      <p:ext uri="{BB962C8B-B14F-4D97-AF65-F5344CB8AC3E}">
        <p14:creationId xmlns:p14="http://schemas.microsoft.com/office/powerpoint/2010/main" val="338651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2AA21E8-D42F-9C43-998E-934D36CCC91C}"/>
                  </a:ext>
                </a:extLst>
              </p:cNvPr>
              <p:cNvSpPr/>
              <p:nvPr/>
            </p:nvSpPr>
            <p:spPr>
              <a:xfrm>
                <a:off x="3762703" y="781047"/>
                <a:ext cx="5460605" cy="12873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d>
                            <m:dPr>
                              <m:begChr m:val="⟨"/>
                              <m:endChr m:val="⟩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𝑙𝑚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2AA21E8-D42F-9C43-998E-934D36CCC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703" y="781047"/>
                <a:ext cx="5460605" cy="1287340"/>
              </a:xfrm>
              <a:prstGeom prst="rect">
                <a:avLst/>
              </a:prstGeom>
              <a:blipFill>
                <a:blip r:embed="rId2"/>
                <a:stretch>
                  <a:fillRect l="-928" t="-134314" r="-51044" b="-18627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7F385C99-9D4C-3548-B7B8-31F1FBFF1880}"/>
              </a:ext>
            </a:extLst>
          </p:cNvPr>
          <p:cNvSpPr/>
          <p:nvPr/>
        </p:nvSpPr>
        <p:spPr>
          <a:xfrm>
            <a:off x="7839753" y="1109408"/>
            <a:ext cx="525517" cy="525517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D1D74F-362D-7B49-BBFB-0FB41CAA2CB3}"/>
              </a:ext>
            </a:extLst>
          </p:cNvPr>
          <p:cNvSpPr/>
          <p:nvPr/>
        </p:nvSpPr>
        <p:spPr>
          <a:xfrm>
            <a:off x="10072717" y="1109406"/>
            <a:ext cx="525517" cy="525517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00EFDB-5206-6649-8550-5CDB4901064B}"/>
              </a:ext>
            </a:extLst>
          </p:cNvPr>
          <p:cNvCxnSpPr>
            <a:cxnSpLocks/>
          </p:cNvCxnSpPr>
          <p:nvPr/>
        </p:nvCxnSpPr>
        <p:spPr>
          <a:xfrm>
            <a:off x="3481417" y="6089917"/>
            <a:ext cx="69627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B5A901-3DDD-F34F-BF71-596BC5051B50}"/>
              </a:ext>
            </a:extLst>
          </p:cNvPr>
          <p:cNvCxnSpPr>
            <a:cxnSpLocks/>
          </p:cNvCxnSpPr>
          <p:nvPr/>
        </p:nvCxnSpPr>
        <p:spPr>
          <a:xfrm flipV="1">
            <a:off x="3481419" y="2279274"/>
            <a:ext cx="0" cy="38106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7F0116C-5718-E14F-8B75-4696C6D5E104}"/>
              </a:ext>
            </a:extLst>
          </p:cNvPr>
          <p:cNvSpPr/>
          <p:nvPr/>
        </p:nvSpPr>
        <p:spPr>
          <a:xfrm>
            <a:off x="7062952" y="1109408"/>
            <a:ext cx="525517" cy="525517"/>
          </a:xfrm>
          <a:prstGeom prst="ellipse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1A59228-4330-234D-B7EB-BCB5F548DDD0}"/>
              </a:ext>
            </a:extLst>
          </p:cNvPr>
          <p:cNvSpPr/>
          <p:nvPr/>
        </p:nvSpPr>
        <p:spPr>
          <a:xfrm>
            <a:off x="9223308" y="1109407"/>
            <a:ext cx="525517" cy="525517"/>
          </a:xfrm>
          <a:prstGeom prst="ellipse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B22CF3-D0CA-584D-9099-29AFDF5DD5EC}"/>
              </a:ext>
            </a:extLst>
          </p:cNvPr>
          <p:cNvSpPr txBox="1"/>
          <p:nvPr/>
        </p:nvSpPr>
        <p:spPr>
          <a:xfrm>
            <a:off x="5940276" y="2531077"/>
            <a:ext cx="204505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271C03-F712-5C46-BD95-F9AB567B2880}"/>
              </a:ext>
            </a:extLst>
          </p:cNvPr>
          <p:cNvSpPr/>
          <p:nvPr/>
        </p:nvSpPr>
        <p:spPr>
          <a:xfrm>
            <a:off x="7472373" y="1109408"/>
            <a:ext cx="525517" cy="525517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942126-14F0-E144-AAD9-4EE72DEDDD59}"/>
              </a:ext>
            </a:extLst>
          </p:cNvPr>
          <p:cNvSpPr txBox="1"/>
          <p:nvPr/>
        </p:nvSpPr>
        <p:spPr>
          <a:xfrm>
            <a:off x="3946082" y="6168758"/>
            <a:ext cx="44999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Number of Features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0419EC-FE85-B948-B7D3-00821A668ACC}"/>
              </a:ext>
            </a:extLst>
          </p:cNvPr>
          <p:cNvSpPr/>
          <p:nvPr/>
        </p:nvSpPr>
        <p:spPr>
          <a:xfrm>
            <a:off x="9779392" y="1109407"/>
            <a:ext cx="525517" cy="525517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3EBDB1-2500-B545-950E-ED63348F0B34}"/>
              </a:ext>
            </a:extLst>
          </p:cNvPr>
          <p:cNvCxnSpPr>
            <a:cxnSpLocks/>
          </p:cNvCxnSpPr>
          <p:nvPr/>
        </p:nvCxnSpPr>
        <p:spPr>
          <a:xfrm flipV="1">
            <a:off x="3481417" y="2759847"/>
            <a:ext cx="6591300" cy="31539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FDDDF1-ED46-B249-9123-CC3E420DA286}"/>
              </a:ext>
            </a:extLst>
          </p:cNvPr>
          <p:cNvSpPr txBox="1"/>
          <p:nvPr/>
        </p:nvSpPr>
        <p:spPr>
          <a:xfrm>
            <a:off x="6421584" y="4508228"/>
            <a:ext cx="317249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 </a:t>
            </a:r>
          </a:p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7C8BC75-E7C3-5946-BCD5-3322304CE77C}"/>
              </a:ext>
            </a:extLst>
          </p:cNvPr>
          <p:cNvCxnSpPr>
            <a:cxnSpLocks/>
          </p:cNvCxnSpPr>
          <p:nvPr/>
        </p:nvCxnSpPr>
        <p:spPr>
          <a:xfrm>
            <a:off x="3481417" y="3586362"/>
            <a:ext cx="6829425" cy="2503555"/>
          </a:xfrm>
          <a:prstGeom prst="curvedConnector3">
            <a:avLst>
              <a:gd name="adj1" fmla="val 1883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A67AB34-FE24-264E-947C-ADECF99C27C6}"/>
              </a:ext>
            </a:extLst>
          </p:cNvPr>
          <p:cNvSpPr txBox="1"/>
          <p:nvPr/>
        </p:nvSpPr>
        <p:spPr>
          <a:xfrm>
            <a:off x="5676926" y="5407667"/>
            <a:ext cx="3492712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Interpretability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3F5137-1608-FC42-9B15-9468C13C293D}"/>
              </a:ext>
            </a:extLst>
          </p:cNvPr>
          <p:cNvCxnSpPr>
            <a:cxnSpLocks/>
          </p:cNvCxnSpPr>
          <p:nvPr/>
        </p:nvCxnSpPr>
        <p:spPr>
          <a:xfrm>
            <a:off x="8905749" y="4471441"/>
            <a:ext cx="11669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C07C14-3AC9-7445-AEA8-CE4118C022D4}"/>
              </a:ext>
            </a:extLst>
          </p:cNvPr>
          <p:cNvSpPr txBox="1"/>
          <p:nvPr/>
        </p:nvSpPr>
        <p:spPr>
          <a:xfrm>
            <a:off x="9668645" y="3921305"/>
            <a:ext cx="2479105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Dimensionality Reduction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Techniques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0DAC7E0A-9B57-CE40-997D-140DFDA6BC39}"/>
              </a:ext>
            </a:extLst>
          </p:cNvPr>
          <p:cNvSpPr/>
          <p:nvPr/>
        </p:nvSpPr>
        <p:spPr>
          <a:xfrm>
            <a:off x="3489647" y="2759847"/>
            <a:ext cx="6583069" cy="3292986"/>
          </a:xfrm>
          <a:custGeom>
            <a:avLst/>
            <a:gdLst>
              <a:gd name="connsiteX0" fmla="*/ 0 w 3352800"/>
              <a:gd name="connsiteY0" fmla="*/ 2389632 h 2389632"/>
              <a:gd name="connsiteX1" fmla="*/ 1658112 w 3352800"/>
              <a:gd name="connsiteY1" fmla="*/ 414528 h 2389632"/>
              <a:gd name="connsiteX2" fmla="*/ 3352800 w 3352800"/>
              <a:gd name="connsiteY2" fmla="*/ 0 h 238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2800" h="2389632">
                <a:moveTo>
                  <a:pt x="0" y="2389632"/>
                </a:moveTo>
                <a:cubicBezTo>
                  <a:pt x="549656" y="1601216"/>
                  <a:pt x="1099312" y="812800"/>
                  <a:pt x="1658112" y="414528"/>
                </a:cubicBezTo>
                <a:cubicBezTo>
                  <a:pt x="2216912" y="16256"/>
                  <a:pt x="3076448" y="62992"/>
                  <a:pt x="3352800" y="0"/>
                </a:cubicBezTo>
              </a:path>
            </a:pathLst>
          </a:custGeom>
          <a:noFill/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9" grpId="0" animBg="1"/>
      <p:bldP spid="4" grpId="0" animBg="1"/>
      <p:bldP spid="5" grpId="0" animBg="1"/>
      <p:bldP spid="12" grpId="0"/>
      <p:bldP spid="6" grpId="0" animBg="1"/>
      <p:bldP spid="13" grpId="0"/>
      <p:bldP spid="8" grpId="0" animBg="1"/>
      <p:bldP spid="15" grpId="0"/>
      <p:bldP spid="17" grpId="0"/>
      <p:bldP spid="19" grpId="0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>
            <a:extLst>
              <a:ext uri="{FF2B5EF4-FFF2-40B4-BE49-F238E27FC236}">
                <a16:creationId xmlns:a16="http://schemas.microsoft.com/office/drawing/2014/main" id="{026114F0-9271-044F-9981-1C1590C5F728}"/>
              </a:ext>
            </a:extLst>
          </p:cNvPr>
          <p:cNvSpPr/>
          <p:nvPr/>
        </p:nvSpPr>
        <p:spPr>
          <a:xfrm>
            <a:off x="6697362" y="1767014"/>
            <a:ext cx="4955060" cy="1661985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720000" tIns="46800" rIns="27000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Reduce the dimension of data in a way that preserves as much pertinent information as possible.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6884AF58-F373-334E-A59A-B3DFB84A5697}"/>
              </a:ext>
            </a:extLst>
          </p:cNvPr>
          <p:cNvSpPr/>
          <p:nvPr/>
        </p:nvSpPr>
        <p:spPr>
          <a:xfrm>
            <a:off x="6697362" y="3428999"/>
            <a:ext cx="4955060" cy="1661984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720000" tIns="46800" rIns="27000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Reduce the dimension of data in a way that reveals underlying relationships and phenomena.</a:t>
            </a: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24466708-7B52-BF49-B928-C2D77CEF068C}"/>
              </a:ext>
            </a:extLst>
          </p:cNvPr>
          <p:cNvSpPr/>
          <p:nvPr/>
        </p:nvSpPr>
        <p:spPr>
          <a:xfrm>
            <a:off x="3608173" y="1767015"/>
            <a:ext cx="3880022" cy="1661985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0000" rIns="9000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Motivation 1: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 Compression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B019F3F7-F20F-7E4E-A69A-8DCF4A4F420D}"/>
              </a:ext>
            </a:extLst>
          </p:cNvPr>
          <p:cNvSpPr/>
          <p:nvPr/>
        </p:nvSpPr>
        <p:spPr>
          <a:xfrm>
            <a:off x="3608171" y="3429000"/>
            <a:ext cx="3880023" cy="1661984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0000" rIns="9000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Motivation 2: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 Mapping</a:t>
            </a:r>
          </a:p>
        </p:txBody>
      </p:sp>
    </p:spTree>
    <p:extLst>
      <p:ext uri="{BB962C8B-B14F-4D97-AF65-F5344CB8AC3E}">
        <p14:creationId xmlns:p14="http://schemas.microsoft.com/office/powerpoint/2010/main" val="326397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20A234D-B9A4-4358-82C4-55B27FDC0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D6AD3151-F96E-4F8D-9B74-990ABE183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B3504A37-677D-4553-961E-C8504E1AD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E1A9F12C-7B47-41B8-9DF3-74E2A7255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AB64BA4D-764E-43AA-B546-158AAB0F2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C13AB19E-C06F-42CE-8C07-8BCE182DA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57D2BFA-CF18-4381-89A7-ED3624346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4C422A6-48B9-4629-8FEF-0AA2FCF8A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44431652-9C96-4555-8585-20ACDFB21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BA82E172-9439-4927-ABE2-364FD3AA9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137DE69-451C-4993-8AF3-1DDDD1751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430B95C1-206E-4B3D-85F7-10E2EE73C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3D23E2F8-938B-4A52-B35F-94F1331E9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A7371A20-A9C7-40DA-BE71-2D23D3F8F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AD5A9C0B-2DF6-47B7-B7F4-DC52B4665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AA3FFED2-A833-473E-869C-C67C78EF1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DD3136B0-EC59-42D1-AED9-1E7B23AE0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516A793C-A2AA-409E-9AFD-31EBC9918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A91A9330-6EF3-4068-9E05-EFD9E5814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363F339A-2F0F-497A-9A97-6E1D4A38A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BF14AA4-98BB-49F7-8A26-B9611695C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69B412D-486A-40AE-AD13-012CFC18C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05FE3073-1BF6-4D01-B519-32947061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44938A-7410-4F44-8642-3F1272DED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A34A8-3F65-CF43-95B1-EBE8D4B7D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043" y="1286121"/>
            <a:ext cx="8679915" cy="3171375"/>
          </a:xfrm>
        </p:spPr>
        <p:txBody>
          <a:bodyPr vert="horz" lIns="228600" tIns="228600" rIns="228600" bIns="0" rtlCol="0" anchor="ctr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tx1"/>
                </a:solidFill>
              </a:rPr>
              <a:t>The archetypal dimensionality reduction technique: </a:t>
            </a:r>
            <a:br>
              <a:rPr lang="en-US" sz="6000" dirty="0">
                <a:solidFill>
                  <a:schemeClr val="tx1"/>
                </a:solidFill>
              </a:rPr>
            </a:br>
            <a:r>
              <a:rPr lang="en-US" sz="6000" dirty="0">
                <a:solidFill>
                  <a:schemeClr val="tx1"/>
                </a:solidFill>
              </a:rPr>
              <a:t>Principal Components Analysis (PCA)</a:t>
            </a:r>
          </a:p>
        </p:txBody>
      </p:sp>
    </p:spTree>
    <p:extLst>
      <p:ext uri="{BB962C8B-B14F-4D97-AF65-F5344CB8AC3E}">
        <p14:creationId xmlns:p14="http://schemas.microsoft.com/office/powerpoint/2010/main" val="458729700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{80EA7853-5638-D04B-B7F0-5B10775A2756}tf16401369</Template>
  <TotalTime>226</TotalTime>
  <Words>689</Words>
  <Application>Microsoft Macintosh PowerPoint</Application>
  <PresentationFormat>Widescreen</PresentationFormat>
  <Paragraphs>113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Rockwell</vt:lpstr>
      <vt:lpstr>Wingdings</vt:lpstr>
      <vt:lpstr>Atlas</vt:lpstr>
      <vt:lpstr>Dimensionality Reduction for Machine Learning Representations</vt:lpstr>
      <vt:lpstr>PowerPoint Presentation</vt:lpstr>
      <vt:lpstr>The Need for and Motivations of Dimensionality Reduction</vt:lpstr>
      <vt:lpstr>PowerPoint Presentation</vt:lpstr>
      <vt:lpstr>One way to encode the molecular geometry is by assuming a Gaussian centered on each atom, and then integrating over all translations and rotations.</vt:lpstr>
      <vt:lpstr>PowerPoint Presentation</vt:lpstr>
      <vt:lpstr>PowerPoint Presentation</vt:lpstr>
      <vt:lpstr>PowerPoint Presentation</vt:lpstr>
      <vt:lpstr>The archetypal dimensionality reduction technique:  Principal Components Analysis (PCA)</vt:lpstr>
      <vt:lpstr>Motivation 1: Data Compression</vt:lpstr>
      <vt:lpstr>ℓ=|(|X -〖XP〗_XT P_TX |)|^2</vt:lpstr>
      <vt:lpstr>PowerPoint Presentation</vt:lpstr>
      <vt:lpstr>Non-linear embeddings and complex mappings</vt:lpstr>
      <vt:lpstr>Motivation 2: Data Mapping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Dimensionality Reduction for Machine Learning Representations</dc:title>
  <dc:creator>Cersonsky-Adorf Rose Kathleen</dc:creator>
  <cp:lastModifiedBy>Cersonsky-Adorf Rose Kathleen</cp:lastModifiedBy>
  <cp:revision>12</cp:revision>
  <dcterms:created xsi:type="dcterms:W3CDTF">2021-11-14T12:09:07Z</dcterms:created>
  <dcterms:modified xsi:type="dcterms:W3CDTF">2021-11-14T15:55:38Z</dcterms:modified>
</cp:coreProperties>
</file>